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705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 lnSpcReduction="2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2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333" lnSpcReduction="1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2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333" lnSpcReduction="1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1960" y="30434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28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181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3280" y="1326240"/>
            <a:ext cx="907164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5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2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4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15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34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989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23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82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1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2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1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2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1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2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328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181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3280" y="1326240"/>
            <a:ext cx="907164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5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2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4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15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34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989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23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82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1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2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1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2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1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2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05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 lnSpcReduction="2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705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 lnSpcReduction="2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151960" y="30434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8333" lnSpcReduction="2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570840" y="132624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8333" lnSpcReduction="2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637320" y="132624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8333" lnSpcReduction="2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503640" y="304344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8333" lnSpcReduction="2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570840" y="304344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8333" lnSpcReduction="2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637320" y="304344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8333" lnSpcReduction="2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056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2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333" lnSpcReduction="1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2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333" lnSpcReduction="10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56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Image_13"/>
          <p:cNvSpPr txBox="1"/>
          <p:nvPr/>
        </p:nvSpPr>
        <p:spPr>
          <a:xfrm>
            <a:off x="0" y="-14040"/>
            <a:ext cx="10078920" cy="453636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3200" b="1" strike="noStrike" spc="-1">
                <a:solidFill>
                  <a:srgbClr val="FFFFFF"/>
                </a:solidFill>
                <a:latin typeface="Arial"/>
              </a:rPr>
              <a:t>Le processus de métropolisation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fr-FR" sz="3200" b="1" strike="noStrike" spc="-1">
                <a:solidFill>
                  <a:srgbClr val="FFFFFF"/>
                </a:solidFill>
                <a:latin typeface="Arial"/>
              </a:rPr>
              <a:t>de la lecture publique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fr-FR" sz="2800" b="0" strike="noStrike" spc="-1">
                <a:solidFill>
                  <a:srgbClr val="FFFFFF"/>
                </a:solidFill>
                <a:latin typeface="Arial"/>
                <a:ea typeface="Arial"/>
              </a:rPr>
              <a:t>	■ </a:t>
            </a:r>
            <a:r>
              <a:rPr lang="fr-FR" sz="2800" b="0" strike="noStrike" spc="-1">
                <a:solidFill>
                  <a:srgbClr val="FFFFFF"/>
                </a:solidFill>
                <a:latin typeface="Arial"/>
              </a:rPr>
              <a:t>L’exemple toulousain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fr-FR" sz="2800" b="0" strike="noStrike" spc="-1">
                <a:solidFill>
                  <a:srgbClr val="FFFFFF"/>
                </a:solidFill>
                <a:latin typeface="Arial"/>
                <a:ea typeface="Arial"/>
              </a:rPr>
              <a:t>	■</a:t>
            </a:r>
            <a:r>
              <a:rPr lang="fr-FR" sz="1800" b="0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fr-FR" sz="2800" b="0" strike="noStrike" spc="-1">
                <a:solidFill>
                  <a:srgbClr val="FFFFFF"/>
                </a:solidFill>
                <a:latin typeface="Arial"/>
              </a:rPr>
              <a:t>Réflexions et travail à l’échelle nationale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fr-FR" sz="2800" b="0" strike="noStrike" spc="-1">
                <a:solidFill>
                  <a:srgbClr val="FFFFFF"/>
                </a:solidFill>
                <a:latin typeface="Arial"/>
                <a:ea typeface="Arial"/>
              </a:rPr>
              <a:t>	■</a:t>
            </a:r>
            <a:r>
              <a:rPr lang="fr-FR" sz="1800" b="0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fr-FR" sz="2800" b="0" strike="noStrike" spc="-1">
                <a:solidFill>
                  <a:srgbClr val="FFFFFF"/>
                </a:solidFill>
                <a:latin typeface="Arial"/>
              </a:rPr>
              <a:t>Quelles perspectives ?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Image_ 5" descr="Image"/>
          <p:cNvPicPr/>
          <p:nvPr/>
        </p:nvPicPr>
        <p:blipFill>
          <a:blip r:embed="rId3"/>
          <a:stretch/>
        </p:blipFill>
        <p:spPr>
          <a:xfrm>
            <a:off x="7964280" y="4788720"/>
            <a:ext cx="2099520" cy="495000"/>
          </a:xfrm>
          <a:prstGeom prst="rect">
            <a:avLst/>
          </a:prstGeom>
          <a:ln w="0">
            <a:noFill/>
          </a:ln>
        </p:spPr>
      </p:pic>
      <p:sp>
        <p:nvSpPr>
          <p:cNvPr id="74" name="ZoneTexte 73"/>
          <p:cNvSpPr txBox="1"/>
          <p:nvPr/>
        </p:nvSpPr>
        <p:spPr>
          <a:xfrm>
            <a:off x="1619640" y="4761000"/>
            <a:ext cx="413964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solidFill>
                  <a:srgbClr val="ED4C05"/>
                </a:solidFill>
                <a:latin typeface="Arial"/>
              </a:rPr>
              <a:t>Conseil de coopération de la BPI</a:t>
            </a:r>
            <a:endParaRPr lang="fr-FR" sz="1800" b="0" strike="noStrike" spc="-1">
              <a:solidFill>
                <a:srgbClr val="ED4C05"/>
              </a:solidFill>
              <a:latin typeface="Arial"/>
            </a:endParaRPr>
          </a:p>
          <a:p>
            <a:r>
              <a:rPr lang="fr-FR" sz="1800" b="0" strike="noStrike" spc="-1">
                <a:solidFill>
                  <a:srgbClr val="ED4C05"/>
                </a:solidFill>
                <a:latin typeface="Arial"/>
              </a:rPr>
              <a:t>28 juin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_ 6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PENSER LA LECTURE PUBLIQUE METROPOLITAINE DE DEMAIN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971640" y="1043640"/>
            <a:ext cx="8998920" cy="448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Un calendrier favorable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1" strike="noStrike" spc="-1">
                <a:solidFill>
                  <a:srgbClr val="000000"/>
                </a:solidFill>
                <a:latin typeface="Arial"/>
              </a:rPr>
              <a:t> 2022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 à Lille : défrichage par les responsables et chargé-es de mission 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1" strike="noStrike" spc="-1">
                <a:solidFill>
                  <a:srgbClr val="000000"/>
                </a:solidFill>
                <a:latin typeface="Arial"/>
              </a:rPr>
              <a:t> 2023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à Toulouse : élargissement aux directeurs des BM des villes centres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1" strike="noStrike" spc="-1">
                <a:solidFill>
                  <a:srgbClr val="000000"/>
                </a:solidFill>
                <a:latin typeface="Arial"/>
              </a:rPr>
              <a:t> 2024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à </a:t>
            </a:r>
            <a:r>
              <a:rPr lang="fr-FR" sz="2000" b="0" strike="noStrike" spc="-1">
                <a:solidFill>
                  <a:srgbClr val="ED4C05"/>
                </a:solidFill>
                <a:latin typeface="Arial"/>
              </a:rPr>
              <a:t>??? 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: élargissement aux grands réseaux communautaires 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1" strike="noStrike" spc="-1">
                <a:solidFill>
                  <a:srgbClr val="000000"/>
                </a:solidFill>
                <a:latin typeface="Arial"/>
              </a:rPr>
              <a:t> Printemps 2025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 : élargissement aux conseillers DRAC + SLL ? 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1" strike="noStrike" spc="-1">
                <a:solidFill>
                  <a:srgbClr val="000000"/>
                </a:solidFill>
                <a:latin typeface="Arial"/>
              </a:rPr>
              <a:t> Automne 2025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 : 1</a:t>
            </a:r>
            <a:r>
              <a:rPr lang="fr-FR" sz="2000" b="0" strike="noStrike" spc="-1" baseline="33000">
                <a:solidFill>
                  <a:srgbClr val="000000"/>
                </a:solidFill>
                <a:latin typeface="Arial"/>
              </a:rPr>
              <a:t>ère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Assises de la lecture publique métropolitaine </a:t>
            </a:r>
          </a:p>
          <a:p>
            <a:pPr>
              <a:lnSpc>
                <a:spcPct val="15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1" strike="noStrike" spc="-1">
                <a:solidFill>
                  <a:srgbClr val="000000"/>
                </a:solidFill>
                <a:latin typeface="Arial"/>
              </a:rPr>
              <a:t> 2026 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: lobbying </a:t>
            </a:r>
            <a:r>
              <a:rPr lang="fr-FR" sz="2000" b="0" i="1" strike="noStrike" spc="-1">
                <a:solidFill>
                  <a:srgbClr val="000000"/>
                </a:solidFill>
                <a:latin typeface="Arial"/>
              </a:rPr>
              <a:t>via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ADBGV, ABF... pour intégration dans le programmes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3563640" y="3893040"/>
            <a:ext cx="543564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ED4C05"/>
                </a:solidFill>
                <a:latin typeface="Arial"/>
              </a:rPr>
              <a:t>Ayant pour but de réunir élus et professionnels pour échanger autour des perspectives et des enjeux sur la base de réalisations concrètes et de préconisations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971640" y="1079640"/>
            <a:ext cx="8998920" cy="359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Plusieurs objectifs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Partager les points de vue et les expériences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Alimenter une base de données et de connaissances commune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Aider les professionnels à convaincre leurs élus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Inspirer élus (et professionnels) pour les projets 2026-2032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Établir et défendre un socle commun de recommandations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Mieux associer les DRAC et le SLL aux enjeux de la métropolisation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Saisir le cadre métropolitain comme levier de transformation</a:t>
            </a:r>
          </a:p>
          <a:p>
            <a:pPr>
              <a:lnSpc>
                <a:spcPct val="15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Image_ 1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PENSER LA LECTURE PUBLIQUE METROPOLITAINE DE DEMAIN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1007640" y="1043640"/>
            <a:ext cx="8998920" cy="320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Des écueils à éviter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Rester cantonnés aux métropoles alors que les grandes agglomérations       ont les mêmes problématiques et portent des projets majeurs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endParaRPr lang="fr-FR" sz="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Ne pas réussir à élargir la réflexion au-delà des frontières de la LP     (Éducation, EAC, Social, CSTI, numérique…)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endParaRPr lang="fr-FR" sz="105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Ne pas réussir à intéresser les élus en ne parlant qu’à nous-mêmes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ou en restant trop technocratiques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Congeler la réflexion autour du transfert des compétences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et s’enliser dans « l’idéal » juridico-politique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endParaRPr lang="fr-FR" sz="105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Croire ou faire croire qu’on peut (doit?) tous tendre vers un modèle unique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10" name="Image_ 2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PENSER LA LECTURE PUBLIQUE METROPOLITAINE DE DEMAIN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863640" y="971640"/>
            <a:ext cx="8998920" cy="273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Travail réalisé et à poursuivre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Image 111"/>
          <p:cNvPicPr/>
          <p:nvPr/>
        </p:nvPicPr>
        <p:blipFill>
          <a:blip r:embed="rId2"/>
          <a:srcRect l="14065" t="15612" r="59138" b="17715"/>
          <a:stretch/>
        </p:blipFill>
        <p:spPr>
          <a:xfrm>
            <a:off x="971640" y="1548000"/>
            <a:ext cx="2698920" cy="3778920"/>
          </a:xfrm>
          <a:prstGeom prst="rect">
            <a:avLst/>
          </a:prstGeom>
          <a:ln w="0">
            <a:solidFill>
              <a:srgbClr val="ED4C05"/>
            </a:solidFill>
          </a:ln>
        </p:spPr>
      </p:pic>
      <p:pic>
        <p:nvPicPr>
          <p:cNvPr id="113" name="Image 112"/>
          <p:cNvPicPr/>
          <p:nvPr/>
        </p:nvPicPr>
        <p:blipFill>
          <a:blip r:embed="rId2"/>
          <a:srcRect l="42630" t="15612" r="32354" b="17715"/>
          <a:stretch/>
        </p:blipFill>
        <p:spPr>
          <a:xfrm>
            <a:off x="3923640" y="1547640"/>
            <a:ext cx="2519280" cy="3778920"/>
          </a:xfrm>
          <a:prstGeom prst="rect">
            <a:avLst/>
          </a:prstGeom>
          <a:ln w="0">
            <a:solidFill>
              <a:srgbClr val="ED4C05"/>
            </a:solidFill>
          </a:ln>
        </p:spPr>
      </p:pic>
      <p:pic>
        <p:nvPicPr>
          <p:cNvPr id="114" name="Image 113"/>
          <p:cNvPicPr/>
          <p:nvPr/>
        </p:nvPicPr>
        <p:blipFill>
          <a:blip r:embed="rId3"/>
          <a:srcRect l="14063" t="15612" r="59140" b="17715"/>
          <a:stretch/>
        </p:blipFill>
        <p:spPr>
          <a:xfrm>
            <a:off x="6659280" y="1547640"/>
            <a:ext cx="2698920" cy="3778920"/>
          </a:xfrm>
          <a:prstGeom prst="rect">
            <a:avLst/>
          </a:prstGeom>
          <a:ln w="0">
            <a:solidFill>
              <a:srgbClr val="ED4C05"/>
            </a:solidFill>
          </a:ln>
        </p:spPr>
      </p:pic>
      <p:sp>
        <p:nvSpPr>
          <p:cNvPr id="115" name="Image_ 3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4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PENSER LA LECTURE PUBLIQUE METROPOLITAINE DE DEMAIN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863640" y="1079640"/>
            <a:ext cx="8998920" cy="273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Un socle commun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de préconisations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à consolider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Image 116"/>
          <p:cNvPicPr/>
          <p:nvPr/>
        </p:nvPicPr>
        <p:blipFill>
          <a:blip r:embed="rId2"/>
          <a:srcRect l="14065" t="23776" r="60921" b="19066"/>
          <a:stretch/>
        </p:blipFill>
        <p:spPr>
          <a:xfrm>
            <a:off x="4823640" y="719280"/>
            <a:ext cx="3711960" cy="4950000"/>
          </a:xfrm>
          <a:prstGeom prst="rect">
            <a:avLst/>
          </a:prstGeom>
          <a:ln w="0">
            <a:solidFill>
              <a:srgbClr val="ED4C05"/>
            </a:solidFill>
          </a:ln>
        </p:spPr>
      </p:pic>
      <p:sp>
        <p:nvSpPr>
          <p:cNvPr id="118" name="Image_ 4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3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PENSER LA LECTURE PUBLIQUE METROPOLITAINE DE DEMAIN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_43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L’EXEMPLE TOULOUSAIN : LES FORCES…                                     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971640" y="1043640"/>
            <a:ext cx="8998920" cy="448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ED4C05"/>
                </a:solidFill>
                <a:latin typeface="Arial"/>
              </a:rPr>
              <a:t>Une palette complète</a:t>
            </a: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 qui intègre également la politique du livre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à celle des bibliothèques et de la lecture publique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1" strike="noStrike" spc="-1">
                <a:solidFill>
                  <a:srgbClr val="000000"/>
                </a:solidFill>
                <a:latin typeface="Arial"/>
              </a:rPr>
              <a:t> 2013 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création d’une mission lecture publique métropolitaine (3ETP)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1" strike="noStrike" spc="-1">
                <a:solidFill>
                  <a:srgbClr val="000000"/>
                </a:solidFill>
                <a:latin typeface="Arial"/>
              </a:rPr>
              <a:t>2015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diagnostic territorial (ABCD) de la lecture publique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1" strike="noStrike" spc="-1">
                <a:solidFill>
                  <a:srgbClr val="000000"/>
                </a:solidFill>
                <a:latin typeface="Arial"/>
              </a:rPr>
              <a:t>2016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Vote d’une charte de la lecture publique métropolitaine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1" strike="noStrike" spc="-1">
                <a:solidFill>
                  <a:srgbClr val="000000"/>
                </a:solidFill>
                <a:latin typeface="Arial"/>
              </a:rPr>
              <a:t>2016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Intégration de 4 festivals littéraires (dont Marathon des mots)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2020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Lancement de Ma BM, seul « équipement transféré » (art. L 5217-2)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Échec BNR → Accord-cadre pour le développement numérique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2022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Rapport IGESR souligne les faiblesses au-delà de toutes ces forces...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mage_ 7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L’EXEMPLE TOULOUSAIN : LES FAIBLESSES…                                </a:t>
            </a:r>
          </a:p>
        </p:txBody>
      </p:sp>
      <p:pic>
        <p:nvPicPr>
          <p:cNvPr id="78" name="Image 77"/>
          <p:cNvPicPr/>
          <p:nvPr/>
        </p:nvPicPr>
        <p:blipFill>
          <a:blip r:embed="rId3"/>
          <a:srcRect l="22760" t="19087" r="49719" b="23188"/>
          <a:stretch/>
        </p:blipFill>
        <p:spPr>
          <a:xfrm>
            <a:off x="1619640" y="1607760"/>
            <a:ext cx="2819880" cy="3323520"/>
          </a:xfrm>
          <a:prstGeom prst="rect">
            <a:avLst/>
          </a:prstGeom>
          <a:ln w="0">
            <a:noFill/>
          </a:ln>
        </p:spPr>
      </p:pic>
      <p:pic>
        <p:nvPicPr>
          <p:cNvPr id="79" name="Image 78"/>
          <p:cNvPicPr/>
          <p:nvPr/>
        </p:nvPicPr>
        <p:blipFill>
          <a:blip r:embed="rId4"/>
          <a:srcRect l="41465" t="38348" r="39870" b="35447"/>
          <a:stretch/>
        </p:blipFill>
        <p:spPr>
          <a:xfrm rot="4200">
            <a:off x="5655960" y="1621800"/>
            <a:ext cx="4060800" cy="3384360"/>
          </a:xfrm>
          <a:prstGeom prst="rect">
            <a:avLst/>
          </a:prstGeom>
          <a:ln w="0">
            <a:noFill/>
          </a:ln>
        </p:spPr>
      </p:pic>
      <p:sp>
        <p:nvSpPr>
          <p:cNvPr id="80" name="ZoneTexte 79"/>
          <p:cNvSpPr txBox="1"/>
          <p:nvPr/>
        </p:nvSpPr>
        <p:spPr>
          <a:xfrm>
            <a:off x="1980360" y="950040"/>
            <a:ext cx="7378920" cy="5478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600" b="1" strike="noStrike" spc="-1">
                <a:solidFill>
                  <a:srgbClr val="ED4C05"/>
                </a:solidFill>
                <a:latin typeface="Arial"/>
              </a:rPr>
              <a:t>BMC de Toulouse			           Mission lecture publique </a:t>
            </a:r>
          </a:p>
          <a:p>
            <a:r>
              <a:rPr lang="fr-FR" sz="1600" b="1" strike="noStrike" spc="-1">
                <a:solidFill>
                  <a:srgbClr val="ED4C05"/>
                </a:solidFill>
                <a:latin typeface="Arial"/>
              </a:rPr>
              <a:t>    et son réseau				   et ses « objets »</a:t>
            </a: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endParaRPr lang="fr-FR" sz="1800" b="1" strike="noStrike" spc="-1">
              <a:solidFill>
                <a:srgbClr val="ED4C05"/>
              </a:solidFill>
              <a:latin typeface="Arial"/>
            </a:endParaRPr>
          </a:p>
          <a:p>
            <a:r>
              <a:rPr lang="fr-FR" sz="1600" b="0" i="1" strike="noStrike" spc="-1">
                <a:solidFill>
                  <a:srgbClr val="000000"/>
                </a:solidFill>
                <a:latin typeface="Arial"/>
              </a:rPr>
              <a:t>Pour vivre heureux			     Plein de bonnes choses autour </a:t>
            </a:r>
            <a:endParaRPr lang="fr-FR" sz="1600" b="1" strike="noStrike" spc="-1">
              <a:solidFill>
                <a:srgbClr val="ED4C05"/>
              </a:solidFill>
              <a:latin typeface="Arial"/>
            </a:endParaRPr>
          </a:p>
          <a:p>
            <a:r>
              <a:rPr lang="fr-FR" sz="1600" b="0" i="1" strike="noStrike" spc="-1">
                <a:solidFill>
                  <a:srgbClr val="000000"/>
                </a:solidFill>
                <a:latin typeface="Arial"/>
              </a:rPr>
              <a:t>Vivons chez nous !		    	             mais rien au centre !</a:t>
            </a:r>
            <a:endParaRPr lang="fr-FR" sz="1600" b="1" strike="noStrike" spc="-1">
              <a:solidFill>
                <a:srgbClr val="ED4C05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mage_ 8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2023-2024 : VERS L’INFINI ET AU-DELA !                                           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935640" y="971640"/>
            <a:ext cx="8998920" cy="448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ED4C05"/>
                </a:solidFill>
                <a:latin typeface="Arial"/>
              </a:rPr>
              <a:t>Stratégie : </a:t>
            </a: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métropoliser tous les enjeux, les décisions et les actions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Réforme PROXIMA « décroche » 19 bibliothèques de quartier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(134 ETP) de la Direction de la lecture publique et des bibliothèques → transfert BMVR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Intégration/dilution de la MLP métropolitaine (3ETP) dans le nouvel organigramme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La Direction de la lecture publique et des bibliothèques devient la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</a:rPr>
              <a:t>Direction des bibliothèques et du livre (DBL)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Diagnostic territorial métropolitain réalisé en interne → Schéma de développement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Mise en œuvre d’une BNR métropolitaine (outils, contenus, usages) → Ma BM+   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Mise en œuvre d’un CTL métropolitain « Inclusion culturelle » (en cours)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Renforcement du soutien à la filière du livre (dynamique ICC) à l’échelle de la Métropole piloté par le DBL (1M€ / 5 ans)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_ 9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« DES » COMPETENCES SANS TRANSFERT DE « LA » COMPETENCE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35640" y="971640"/>
            <a:ext cx="8998920" cy="448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FFFFFF"/>
                </a:solidFill>
                <a:highlight>
                  <a:srgbClr val="ED4C05"/>
                </a:highlight>
                <a:latin typeface="Arial"/>
              </a:rPr>
              <a:t>Cheval de Troie 1</a:t>
            </a:r>
            <a:r>
              <a:rPr lang="fr-FR" sz="2200" b="1" strike="noStrike" spc="-1">
                <a:solidFill>
                  <a:srgbClr val="ED4C05"/>
                </a:solidFill>
                <a:latin typeface="Arial"/>
              </a:rPr>
              <a:t> </a:t>
            </a: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intégrer tout dans la Charte II de la lecture publique en cours de réécriture avec les élus → vote fin 2024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Image 84"/>
          <p:cNvPicPr/>
          <p:nvPr/>
        </p:nvPicPr>
        <p:blipFill>
          <a:blip r:embed="rId3"/>
          <a:srcRect l="13002" t="16554" r="29463" b="4085"/>
          <a:stretch/>
        </p:blipFill>
        <p:spPr>
          <a:xfrm>
            <a:off x="863640" y="1882800"/>
            <a:ext cx="4319640" cy="3723840"/>
          </a:xfrm>
          <a:prstGeom prst="rect">
            <a:avLst/>
          </a:prstGeom>
          <a:ln w="0">
            <a:noFill/>
          </a:ln>
        </p:spPr>
      </p:pic>
      <p:pic>
        <p:nvPicPr>
          <p:cNvPr id="86" name="Image 85"/>
          <p:cNvPicPr/>
          <p:nvPr/>
        </p:nvPicPr>
        <p:blipFill>
          <a:blip r:embed="rId4"/>
          <a:srcRect l="19331" t="26019" r="45352" b="44674"/>
          <a:stretch/>
        </p:blipFill>
        <p:spPr>
          <a:xfrm>
            <a:off x="5435640" y="3491280"/>
            <a:ext cx="3923280" cy="2034000"/>
          </a:xfrm>
          <a:prstGeom prst="rect">
            <a:avLst/>
          </a:prstGeom>
          <a:ln w="0">
            <a:noFill/>
          </a:ln>
        </p:spPr>
      </p:pic>
      <p:pic>
        <p:nvPicPr>
          <p:cNvPr id="87" name="Image 86"/>
          <p:cNvPicPr/>
          <p:nvPr/>
        </p:nvPicPr>
        <p:blipFill>
          <a:blip r:embed="rId5"/>
          <a:srcRect l="13378" t="32365" r="39004" b="36655"/>
          <a:stretch/>
        </p:blipFill>
        <p:spPr>
          <a:xfrm>
            <a:off x="5543280" y="1941120"/>
            <a:ext cx="3635640" cy="1477800"/>
          </a:xfrm>
          <a:prstGeom prst="rect">
            <a:avLst/>
          </a:prstGeom>
          <a:ln w="0">
            <a:noFill/>
          </a:ln>
        </p:spPr>
      </p:pic>
      <p:sp>
        <p:nvSpPr>
          <p:cNvPr id="88" name="Rectangle 87"/>
          <p:cNvSpPr/>
          <p:nvPr/>
        </p:nvSpPr>
        <p:spPr>
          <a:xfrm>
            <a:off x="1943640" y="2231640"/>
            <a:ext cx="1656000" cy="180000"/>
          </a:xfrm>
          <a:prstGeom prst="rect">
            <a:avLst/>
          </a:prstGeom>
          <a:solidFill>
            <a:srgbClr val="FFFF00">
              <a:alpha val="43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795280" y="2231640"/>
            <a:ext cx="1512000" cy="180000"/>
          </a:xfrm>
          <a:prstGeom prst="rect">
            <a:avLst/>
          </a:prstGeom>
          <a:solidFill>
            <a:srgbClr val="FFFF00">
              <a:alpha val="43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579280" y="3635280"/>
            <a:ext cx="1512000" cy="180000"/>
          </a:xfrm>
          <a:prstGeom prst="rect">
            <a:avLst/>
          </a:prstGeom>
          <a:solidFill>
            <a:srgbClr val="FFFF00">
              <a:alpha val="43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Image_ 10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« DES » COMPETENCES SANS TRANSFERT « DE » LA COMPETENCE</a:t>
            </a:r>
          </a:p>
        </p:txBody>
      </p:sp>
      <p:sp>
        <p:nvSpPr>
          <p:cNvPr id="92" name="Rectangle 91"/>
          <p:cNvSpPr/>
          <p:nvPr/>
        </p:nvSpPr>
        <p:spPr>
          <a:xfrm>
            <a:off x="935640" y="971640"/>
            <a:ext cx="8998920" cy="448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FFFFFF"/>
                </a:solidFill>
                <a:highlight>
                  <a:srgbClr val="ED4C05"/>
                </a:highlight>
                <a:latin typeface="Arial"/>
              </a:rPr>
              <a:t>Cheval de Troie 2</a:t>
            </a:r>
            <a:r>
              <a:rPr lang="fr-FR" sz="2200" b="1" strike="noStrike" spc="-1">
                <a:solidFill>
                  <a:srgbClr val="ED4C05"/>
                </a:solidFill>
                <a:latin typeface="Arial"/>
              </a:rPr>
              <a:t> </a:t>
            </a: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intégrer les outils communs (Portail, SI, appli mobile) à Ma BM qui devient Ma BM+ : point d’accès unique 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Image 92"/>
          <p:cNvPicPr/>
          <p:nvPr/>
        </p:nvPicPr>
        <p:blipFill>
          <a:blip r:embed="rId3"/>
          <a:srcRect l="9033" t="13380" r="23512" b="4088"/>
          <a:stretch/>
        </p:blipFill>
        <p:spPr>
          <a:xfrm>
            <a:off x="935640" y="1916280"/>
            <a:ext cx="4319640" cy="3303000"/>
          </a:xfrm>
          <a:prstGeom prst="rect">
            <a:avLst/>
          </a:prstGeom>
          <a:ln w="0">
            <a:noFill/>
          </a:ln>
        </p:spPr>
      </p:pic>
      <p:sp>
        <p:nvSpPr>
          <p:cNvPr id="94" name="Rectangle 93"/>
          <p:cNvSpPr/>
          <p:nvPr/>
        </p:nvSpPr>
        <p:spPr>
          <a:xfrm>
            <a:off x="899640" y="2195640"/>
            <a:ext cx="1980000" cy="180000"/>
          </a:xfrm>
          <a:prstGeom prst="rect">
            <a:avLst/>
          </a:prstGeom>
          <a:solidFill>
            <a:srgbClr val="FFFF00">
              <a:alpha val="43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Image 94"/>
          <p:cNvPicPr/>
          <p:nvPr/>
        </p:nvPicPr>
        <p:blipFill>
          <a:blip r:embed="rId4"/>
          <a:srcRect l="20856" t="34309" r="23591" b="6951"/>
          <a:stretch/>
        </p:blipFill>
        <p:spPr>
          <a:xfrm>
            <a:off x="5219280" y="1943640"/>
            <a:ext cx="4679640" cy="3092400"/>
          </a:xfrm>
          <a:prstGeom prst="rect">
            <a:avLst/>
          </a:prstGeom>
          <a:ln w="0">
            <a:noFill/>
          </a:ln>
        </p:spPr>
      </p:pic>
      <p:sp>
        <p:nvSpPr>
          <p:cNvPr id="96" name="Rectangle 95"/>
          <p:cNvSpPr/>
          <p:nvPr/>
        </p:nvSpPr>
        <p:spPr>
          <a:xfrm>
            <a:off x="5579280" y="2159640"/>
            <a:ext cx="1620000" cy="180000"/>
          </a:xfrm>
          <a:prstGeom prst="rect">
            <a:avLst/>
          </a:prstGeom>
          <a:solidFill>
            <a:srgbClr val="FFFF00">
              <a:alpha val="43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_ 11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« DES » COMPETENCES SANS TRANSFERT « DE » LA COMPETENCE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35640" y="971640"/>
            <a:ext cx="8998920" cy="448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FFFFFF"/>
                </a:solidFill>
                <a:highlight>
                  <a:srgbClr val="ED4C05"/>
                </a:highlight>
                <a:latin typeface="Arial"/>
              </a:rPr>
              <a:t>Cheval de Troie 3</a:t>
            </a:r>
            <a:r>
              <a:rPr lang="fr-FR" sz="2200" b="1" strike="noStrike" spc="-1">
                <a:solidFill>
                  <a:srgbClr val="ED4C05"/>
                </a:solidFill>
                <a:latin typeface="Arial"/>
              </a:rPr>
              <a:t> </a:t>
            </a:r>
            <a:r>
              <a:rPr lang="fr-FR" sz="2200" b="0" strike="noStrike" spc="-1">
                <a:solidFill>
                  <a:srgbClr val="ED4C05"/>
                </a:solidFill>
                <a:latin typeface="Arial"/>
              </a:rPr>
              <a:t>faire adopter le Schéma de développement métropolitain de la lecture publique → 2026 (post-élection) 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900000" y="1763640"/>
            <a:ext cx="8998920" cy="448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Étayer la PPIM et les investissements (construction de 3 bib de secteur de 1500 m²) 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Intégrer la fermeture et la requalification de certaines bibliothèques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Acter le transfert de la DBL (intégrant la BMVR) – art  5217-2 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Formaliser le modèle de mutualisation autour du SI (convention, clect…)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Intégrer la gratuité universelle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Réaffirmer la compétence 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</a:rPr>
              <a:t>Lecture Publique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des communes 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Image_ 12"/>
          <p:cNvSpPr txBox="1"/>
          <p:nvPr/>
        </p:nvSpPr>
        <p:spPr>
          <a:xfrm>
            <a:off x="0" y="0"/>
            <a:ext cx="10080000" cy="3600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ORGANIGRAMME 2024 </a:t>
            </a:r>
          </a:p>
        </p:txBody>
      </p:sp>
      <p:pic>
        <p:nvPicPr>
          <p:cNvPr id="101" name="Image 100"/>
          <p:cNvPicPr/>
          <p:nvPr/>
        </p:nvPicPr>
        <p:blipFill>
          <a:blip r:embed="rId3"/>
          <a:srcRect l="10937" t="12091" r="13679" b="5376"/>
          <a:stretch/>
        </p:blipFill>
        <p:spPr>
          <a:xfrm>
            <a:off x="1079640" y="395640"/>
            <a:ext cx="7559640" cy="531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_ 13"/>
          <p:cNvSpPr txBox="1"/>
          <p:nvPr/>
        </p:nvSpPr>
        <p:spPr>
          <a:xfrm>
            <a:off x="0" y="0"/>
            <a:ext cx="10080000" cy="7200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r>
              <a:rPr lang="fr-FR" sz="2000" b="1" strike="noStrike" spc="-1">
                <a:solidFill>
                  <a:srgbClr val="FFFFFF"/>
                </a:solidFill>
                <a:latin typeface="Arial"/>
              </a:rPr>
              <a:t>REPARTITION DES COMPETENCES A L’HORIZON 2030 </a:t>
            </a:r>
          </a:p>
        </p:txBody>
      </p:sp>
      <p:pic>
        <p:nvPicPr>
          <p:cNvPr id="103" name="Image 102"/>
          <p:cNvPicPr/>
          <p:nvPr/>
        </p:nvPicPr>
        <p:blipFill>
          <a:blip r:embed="rId3"/>
          <a:srcRect l="3002" t="18438" r="5736" b="6951"/>
          <a:stretch/>
        </p:blipFill>
        <p:spPr>
          <a:xfrm>
            <a:off x="323640" y="791640"/>
            <a:ext cx="9359280" cy="478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861</Words>
  <Application>Microsoft Office PowerPoint</Application>
  <PresentationFormat>Personnalisé</PresentationFormat>
  <Paragraphs>108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14</vt:i4>
      </vt:variant>
      <vt:variant>
        <vt:lpstr>Titres des diapositives</vt:lpstr>
      </vt:variant>
      <vt:variant>
        <vt:i4>14</vt:i4>
      </vt:variant>
    </vt:vector>
  </HeadingPairs>
  <TitlesOfParts>
    <vt:vector size="31" baseType="lpstr">
      <vt:lpstr>Arial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Soizic CADIO</dc:creator>
  <dc:description/>
  <cp:lastModifiedBy>Soizic CADIO</cp:lastModifiedBy>
  <cp:revision>4</cp:revision>
  <dcterms:created xsi:type="dcterms:W3CDTF">2023-10-16T12:34:07Z</dcterms:created>
  <dcterms:modified xsi:type="dcterms:W3CDTF">2024-12-11T10:10:00Z</dcterms:modified>
  <dc:language>fr-FR</dc:language>
</cp:coreProperties>
</file>