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62" r:id="rId4"/>
    <p:sldId id="260" r:id="rId5"/>
    <p:sldId id="258" r:id="rId6"/>
    <p:sldId id="264" r:id="rId7"/>
    <p:sldId id="263" r:id="rId8"/>
    <p:sldId id="259" r:id="rId9"/>
    <p:sldId id="265" r:id="rId10"/>
    <p:sldId id="266" r:id="rId11"/>
    <p:sldId id="267" r:id="rId12"/>
    <p:sldId id="268" r:id="rId13"/>
    <p:sldId id="269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ans%20titre:Users:utilisateur:Downloads:BDD%20BPI%202018:BDD%203426%20BPI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1428582398630064E-3"/>
                  <c:y val="7.1280051276736102E-3"/>
                </c:manualLayout>
              </c:layout>
              <c:tx>
                <c:rich>
                  <a:bodyPr/>
                  <a:lstStyle/>
                  <a:p>
                    <a:fld id="{139B5E2B-02B0-49F3-87A5-AC19CE690290}" type="CATEGORYNAME">
                      <a:rPr lang="en-US" sz="1400" b="0">
                        <a:solidFill>
                          <a:schemeClr val="tx1"/>
                        </a:solidFill>
                      </a:rPr>
                      <a:pPr/>
                      <a:t>[NOM DE CATÉGORIE]</a:t>
                    </a:fld>
                    <a:r>
                      <a:rPr lang="en-US" sz="1400" b="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79182CBF-9686-44A7-9460-AFA61A6B984A}" type="PERCENTAGE">
                      <a:rPr lang="en-US" sz="1400" b="0" baseline="0">
                        <a:solidFill>
                          <a:schemeClr val="tx1"/>
                        </a:solidFill>
                      </a:rPr>
                      <a:pPr/>
                      <a:t>[POURCENTAGE]</a:t>
                    </a:fld>
                    <a:endParaRPr lang="en-US" sz="14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3714287359794509E-2"/>
                  <c:y val="7.1280051276735226E-3"/>
                </c:manualLayout>
              </c:layout>
              <c:tx>
                <c:rich>
                  <a:bodyPr/>
                  <a:lstStyle/>
                  <a:p>
                    <a:fld id="{2CCC3444-A983-404F-9EF2-6D5422198040}" type="CATEGORYNAME">
                      <a:rPr lang="en-US" sz="1400" b="0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C4BFC034-04BD-4C19-96C7-AEB5AE536915}" type="PERCENTAGE">
                      <a:rPr lang="en-US" sz="1400" b="0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761906773082178E-2"/>
                  <c:y val="-7.1280051276736102E-3"/>
                </c:manualLayout>
              </c:layout>
              <c:tx>
                <c:rich>
                  <a:bodyPr/>
                  <a:lstStyle/>
                  <a:p>
                    <a:fld id="{1A5BFF3A-E395-4CD5-800C-86128DCBCC1F}" type="CATEGORYNAME">
                      <a:rPr lang="en-US" sz="1400" b="0"/>
                      <a:pPr/>
                      <a:t>[NOM DE CATÉGORIE]</a:t>
                    </a:fld>
                    <a:r>
                      <a:rPr lang="en-US" sz="1400" b="0" baseline="0" dirty="0"/>
                      <a:t>
</a:t>
                    </a:r>
                    <a:fld id="{1742C785-692E-428A-BC19-1F9DA88E2813}" type="PERCENTAGE">
                      <a:rPr lang="en-US" sz="1400" b="0" baseline="0"/>
                      <a:pPr/>
                      <a:t>[POURCENTAGE]</a:t>
                    </a:fld>
                    <a:endParaRPr lang="en-US" sz="1400" b="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5.6380959145821898E-2"/>
                  <c:y val="2.6560424966799345E-3"/>
                </c:manualLayout>
              </c:layout>
              <c:tx>
                <c:rich>
                  <a:bodyPr/>
                  <a:lstStyle/>
                  <a:p>
                    <a:fld id="{3DFD7E71-6BBD-4DDB-80FD-4618A79D366E}" type="CATEGORYNAME">
                      <a:rPr lang="en-US" sz="1400" b="0"/>
                      <a:pPr/>
                      <a:t>[NOM DE CATÉGORIE]</a:t>
                    </a:fld>
                    <a:r>
                      <a:rPr lang="en-US" sz="1400" b="0" baseline="0" dirty="0"/>
                      <a:t>
</a:t>
                    </a:r>
                    <a:fld id="{474E7ED6-F214-430C-837B-EB596D3E6517}" type="PERCENTAGE">
                      <a:rPr lang="en-US" sz="1400" b="0" baseline="0"/>
                      <a:pPr/>
                      <a:t>[POURCENTAGE]</a:t>
                    </a:fld>
                    <a:endParaRPr lang="en-US" sz="1400" b="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9809526186369848E-2"/>
                  <c:y val="-1.6632011964571758E-2"/>
                </c:manualLayout>
              </c:layout>
              <c:tx>
                <c:rich>
                  <a:bodyPr/>
                  <a:lstStyle/>
                  <a:p>
                    <a:fld id="{A5AA0B02-8777-436D-BD09-F0904D908C09}" type="CATEGORYNAME">
                      <a:rPr lang="en-US" sz="1400" b="0"/>
                      <a:pPr/>
                      <a:t>[NOM DE CATÉGORIE]</a:t>
                    </a:fld>
                    <a:r>
                      <a:rPr lang="en-US" sz="1400" baseline="0" dirty="0"/>
                      <a:t>
</a:t>
                    </a:r>
                    <a:fld id="{B1B442E6-CF61-41CD-A2C7-AF736F39473A}" type="PERCENTAGE">
                      <a:rPr lang="en-US" sz="1400" b="0" baseline="0"/>
                      <a:pPr/>
                      <a:t>[POURCENTAGE]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1885715711821908"/>
                  <c:y val="0"/>
                </c:manualLayout>
              </c:layout>
              <c:tx>
                <c:rich>
                  <a:bodyPr/>
                  <a:lstStyle/>
                  <a:p>
                    <a:fld id="{1C403EA9-25C5-446A-A0E5-9147A4B0C403}" type="CATEGORYNAME">
                      <a:rPr lang="en-US" sz="1400" b="0"/>
                      <a:pPr/>
                      <a:t>[NOM DE CATÉGORIE]</a:t>
                    </a:fld>
                    <a:r>
                      <a:rPr lang="en-US" sz="1400" baseline="0" dirty="0"/>
                      <a:t>
</a:t>
                    </a:r>
                    <a:fld id="{ED24E645-ECCF-4FBF-BFFB-79BC075B3CB2}" type="PERCENTAGE">
                      <a:rPr lang="en-US" sz="1400" b="0" baseline="0"/>
                      <a:pPr/>
                      <a:t>[POURCENTAGE]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Feuil1!$A$1:$A$6</c:f>
              <c:strCache>
                <c:ptCount val="6"/>
                <c:pt idx="0">
                  <c:v>Etudiant.e.s</c:v>
                </c:pt>
                <c:pt idx="1">
                  <c:v>Lycéen.ne.s</c:v>
                </c:pt>
                <c:pt idx="2">
                  <c:v>Actif.ve.s occupé.e.s</c:v>
                </c:pt>
                <c:pt idx="3">
                  <c:v>En recherche d'emploi</c:v>
                </c:pt>
                <c:pt idx="4">
                  <c:v>Retraité.e.s</c:v>
                </c:pt>
                <c:pt idx="5">
                  <c:v>Autres inactif.ve.s</c:v>
                </c:pt>
              </c:strCache>
            </c:strRef>
          </c:cat>
          <c:val>
            <c:numRef>
              <c:f>Feuil1!$B$1:$B$6</c:f>
              <c:numCache>
                <c:formatCode>0%</c:formatCode>
                <c:ptCount val="6"/>
                <c:pt idx="0">
                  <c:v>0.66</c:v>
                </c:pt>
                <c:pt idx="1">
                  <c:v>0.08</c:v>
                </c:pt>
                <c:pt idx="2">
                  <c:v>0.15</c:v>
                </c:pt>
                <c:pt idx="3">
                  <c:v>0.05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Feuil1!$K$7</c:f>
              <c:strCache>
                <c:ptCount val="1"/>
                <c:pt idx="0">
                  <c:v>Etudes primaires ou secondaires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Feuil1!$L$6:$N$6</c:f>
              <c:strCache>
                <c:ptCount val="3"/>
                <c:pt idx="0">
                  <c:v>Journaux</c:v>
                </c:pt>
                <c:pt idx="1">
                  <c:v>Livres </c:v>
                </c:pt>
                <c:pt idx="2">
                  <c:v>BD, mangas</c:v>
                </c:pt>
              </c:strCache>
            </c:strRef>
          </c:cat>
          <c:val>
            <c:numRef>
              <c:f>Feuil1!$L$7:$N$7</c:f>
              <c:numCache>
                <c:formatCode>###0%</c:formatCode>
                <c:ptCount val="3"/>
                <c:pt idx="0">
                  <c:v>7.3503248853922384E-2</c:v>
                </c:pt>
                <c:pt idx="1">
                  <c:v>5.5680603360296829E-2</c:v>
                </c:pt>
                <c:pt idx="2">
                  <c:v>0.1366850291382975</c:v>
                </c:pt>
              </c:numCache>
            </c:numRef>
          </c:val>
        </c:ser>
        <c:ser>
          <c:idx val="1"/>
          <c:order val="1"/>
          <c:tx>
            <c:strRef>
              <c:f>Feuil1!$K$8</c:f>
              <c:strCache>
                <c:ptCount val="1"/>
                <c:pt idx="0">
                  <c:v>Bac ou niveau bac</c:v>
                </c:pt>
              </c:strCache>
            </c:strRef>
          </c:tx>
          <c:invertIfNegative val="0"/>
          <c:cat>
            <c:strRef>
              <c:f>Feuil1!$L$6:$N$6</c:f>
              <c:strCache>
                <c:ptCount val="3"/>
                <c:pt idx="0">
                  <c:v>Journaux</c:v>
                </c:pt>
                <c:pt idx="1">
                  <c:v>Livres </c:v>
                </c:pt>
                <c:pt idx="2">
                  <c:v>BD, mangas</c:v>
                </c:pt>
              </c:strCache>
            </c:strRef>
          </c:cat>
          <c:val>
            <c:numRef>
              <c:f>Feuil1!$L$8:$N$8</c:f>
              <c:numCache>
                <c:formatCode>###0%</c:formatCode>
                <c:ptCount val="3"/>
                <c:pt idx="0">
                  <c:v>0.1415040087347256</c:v>
                </c:pt>
                <c:pt idx="1">
                  <c:v>5.407063569164041E-2</c:v>
                </c:pt>
                <c:pt idx="2">
                  <c:v>9.8685456723658915E-2</c:v>
                </c:pt>
              </c:numCache>
            </c:numRef>
          </c:val>
        </c:ser>
        <c:ser>
          <c:idx val="2"/>
          <c:order val="2"/>
          <c:tx>
            <c:strRef>
              <c:f>Feuil1!$K$9</c:f>
              <c:strCache>
                <c:ptCount val="1"/>
                <c:pt idx="0">
                  <c:v>Bac + 1 ou 2</c:v>
                </c:pt>
              </c:strCache>
            </c:strRef>
          </c:tx>
          <c:invertIfNegative val="0"/>
          <c:cat>
            <c:strRef>
              <c:f>Feuil1!$L$6:$N$6</c:f>
              <c:strCache>
                <c:ptCount val="3"/>
                <c:pt idx="0">
                  <c:v>Journaux</c:v>
                </c:pt>
                <c:pt idx="1">
                  <c:v>Livres </c:v>
                </c:pt>
                <c:pt idx="2">
                  <c:v>BD, mangas</c:v>
                </c:pt>
              </c:strCache>
            </c:strRef>
          </c:cat>
          <c:val>
            <c:numRef>
              <c:f>Feuil1!$L$9:$N$9</c:f>
              <c:numCache>
                <c:formatCode>###0%</c:formatCode>
                <c:ptCount val="3"/>
                <c:pt idx="0">
                  <c:v>0.14181865800113405</c:v>
                </c:pt>
                <c:pt idx="1">
                  <c:v>0.23725122043345701</c:v>
                </c:pt>
                <c:pt idx="2">
                  <c:v>0.31874268206082113</c:v>
                </c:pt>
              </c:numCache>
            </c:numRef>
          </c:val>
        </c:ser>
        <c:ser>
          <c:idx val="3"/>
          <c:order val="3"/>
          <c:tx>
            <c:strRef>
              <c:f>Feuil1!$K$10</c:f>
              <c:strCache>
                <c:ptCount val="1"/>
                <c:pt idx="0">
                  <c:v>Bac + 3 ou 4</c:v>
                </c:pt>
              </c:strCache>
            </c:strRef>
          </c:tx>
          <c:invertIfNegative val="0"/>
          <c:cat>
            <c:strRef>
              <c:f>Feuil1!$L$6:$N$6</c:f>
              <c:strCache>
                <c:ptCount val="3"/>
                <c:pt idx="0">
                  <c:v>Journaux</c:v>
                </c:pt>
                <c:pt idx="1">
                  <c:v>Livres </c:v>
                </c:pt>
                <c:pt idx="2">
                  <c:v>BD, mangas</c:v>
                </c:pt>
              </c:strCache>
            </c:strRef>
          </c:cat>
          <c:val>
            <c:numRef>
              <c:f>Feuil1!$L$10:$N$10</c:f>
              <c:numCache>
                <c:formatCode>###0%</c:formatCode>
                <c:ptCount val="3"/>
                <c:pt idx="0">
                  <c:v>0.26921287885593004</c:v>
                </c:pt>
                <c:pt idx="1">
                  <c:v>0.28610345579309143</c:v>
                </c:pt>
                <c:pt idx="2">
                  <c:v>0.33405594258334675</c:v>
                </c:pt>
              </c:numCache>
            </c:numRef>
          </c:val>
        </c:ser>
        <c:ser>
          <c:idx val="4"/>
          <c:order val="4"/>
          <c:tx>
            <c:strRef>
              <c:f>Feuil1!$K$11</c:f>
              <c:strCache>
                <c:ptCount val="1"/>
                <c:pt idx="0">
                  <c:v>Bac + 5 et plus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Feuil1!$L$6:$N$6</c:f>
              <c:strCache>
                <c:ptCount val="3"/>
                <c:pt idx="0">
                  <c:v>Journaux</c:v>
                </c:pt>
                <c:pt idx="1">
                  <c:v>Livres </c:v>
                </c:pt>
                <c:pt idx="2">
                  <c:v>BD, mangas</c:v>
                </c:pt>
              </c:strCache>
            </c:strRef>
          </c:cat>
          <c:val>
            <c:numRef>
              <c:f>Feuil1!$L$11:$N$11</c:f>
              <c:numCache>
                <c:formatCode>###0%</c:formatCode>
                <c:ptCount val="3"/>
                <c:pt idx="0">
                  <c:v>0.3739612055542888</c:v>
                </c:pt>
                <c:pt idx="1">
                  <c:v>0.36689408472151391</c:v>
                </c:pt>
                <c:pt idx="2">
                  <c:v>0.11183088949387589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516264"/>
        <c:axId val="317517048"/>
      </c:barChart>
      <c:catAx>
        <c:axId val="317516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7517048"/>
        <c:crosses val="autoZero"/>
        <c:auto val="1"/>
        <c:lblAlgn val="ctr"/>
        <c:lblOffset val="100"/>
        <c:noMultiLvlLbl val="0"/>
      </c:catAx>
      <c:valAx>
        <c:axId val="317517048"/>
        <c:scaling>
          <c:orientation val="minMax"/>
        </c:scaling>
        <c:delete val="0"/>
        <c:axPos val="l"/>
        <c:majorGridlines/>
        <c:numFmt formatCode="###0%" sourceLinked="1"/>
        <c:majorTickMark val="out"/>
        <c:minorTickMark val="none"/>
        <c:tickLblPos val="nextTo"/>
        <c:crossAx val="317516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688360930531762E-2"/>
          <c:y val="0.83113852364852514"/>
          <c:w val="0.93198293963254597"/>
          <c:h val="0.149299722951298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Feuil5!$C$4</c:f>
              <c:strCache>
                <c:ptCount val="1"/>
                <c:pt idx="0">
                  <c:v>Bac et en deçà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Feuil5!$D$3:$E$3</c:f>
              <c:strCache>
                <c:ptCount val="2"/>
                <c:pt idx="0">
                  <c:v>Public des ateliers</c:v>
                </c:pt>
                <c:pt idx="1">
                  <c:v>Public des manifestations</c:v>
                </c:pt>
              </c:strCache>
            </c:strRef>
          </c:cat>
          <c:val>
            <c:numRef>
              <c:f>Feuil5!$D$4:$E$4</c:f>
              <c:numCache>
                <c:formatCode>0%</c:formatCode>
                <c:ptCount val="2"/>
                <c:pt idx="0">
                  <c:v>0.17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Feuil5!$C$5</c:f>
              <c:strCache>
                <c:ptCount val="1"/>
                <c:pt idx="0">
                  <c:v>Bac +1 ou 2</c:v>
                </c:pt>
              </c:strCache>
            </c:strRef>
          </c:tx>
          <c:invertIfNegative val="0"/>
          <c:cat>
            <c:strRef>
              <c:f>Feuil5!$D$3:$E$3</c:f>
              <c:strCache>
                <c:ptCount val="2"/>
                <c:pt idx="0">
                  <c:v>Public des ateliers</c:v>
                </c:pt>
                <c:pt idx="1">
                  <c:v>Public des manifestations</c:v>
                </c:pt>
              </c:strCache>
            </c:strRef>
          </c:cat>
          <c:val>
            <c:numRef>
              <c:f>Feuil5!$D$5:$E$5</c:f>
              <c:numCache>
                <c:formatCode>0%</c:formatCode>
                <c:ptCount val="2"/>
                <c:pt idx="0">
                  <c:v>0.25</c:v>
                </c:pt>
                <c:pt idx="1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Feuil5!$C$6</c:f>
              <c:strCache>
                <c:ptCount val="1"/>
                <c:pt idx="0">
                  <c:v>Bac +3 ou 4</c:v>
                </c:pt>
              </c:strCache>
            </c:strRef>
          </c:tx>
          <c:invertIfNegative val="0"/>
          <c:cat>
            <c:strRef>
              <c:f>Feuil5!$D$3:$E$3</c:f>
              <c:strCache>
                <c:ptCount val="2"/>
                <c:pt idx="0">
                  <c:v>Public des ateliers</c:v>
                </c:pt>
                <c:pt idx="1">
                  <c:v>Public des manifestations</c:v>
                </c:pt>
              </c:strCache>
            </c:strRef>
          </c:cat>
          <c:val>
            <c:numRef>
              <c:f>Feuil5!$D$6:$E$6</c:f>
              <c:numCache>
                <c:formatCode>0%</c:formatCode>
                <c:ptCount val="2"/>
                <c:pt idx="0">
                  <c:v>0.25</c:v>
                </c:pt>
                <c:pt idx="1">
                  <c:v>0.24</c:v>
                </c:pt>
              </c:numCache>
            </c:numRef>
          </c:val>
        </c:ser>
        <c:ser>
          <c:idx val="3"/>
          <c:order val="3"/>
          <c:tx>
            <c:strRef>
              <c:f>Feuil5!$C$7</c:f>
              <c:strCache>
                <c:ptCount val="1"/>
                <c:pt idx="0">
                  <c:v>Bac+5 ou plus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Feuil5!$D$3:$E$3</c:f>
              <c:strCache>
                <c:ptCount val="2"/>
                <c:pt idx="0">
                  <c:v>Public des ateliers</c:v>
                </c:pt>
                <c:pt idx="1">
                  <c:v>Public des manifestations</c:v>
                </c:pt>
              </c:strCache>
            </c:strRef>
          </c:cat>
          <c:val>
            <c:numRef>
              <c:f>Feuil5!$D$7:$E$7</c:f>
              <c:numCache>
                <c:formatCode>0%</c:formatCode>
                <c:ptCount val="2"/>
                <c:pt idx="0">
                  <c:v>0.34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876144"/>
        <c:axId val="326876536"/>
      </c:barChart>
      <c:catAx>
        <c:axId val="32687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76536"/>
        <c:crosses val="autoZero"/>
        <c:auto val="1"/>
        <c:lblAlgn val="ctr"/>
        <c:lblOffset val="100"/>
        <c:noMultiLvlLbl val="0"/>
      </c:catAx>
      <c:valAx>
        <c:axId val="326876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8761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B6006-BDF4-574E-AFFE-03796969D56C}" type="doc">
      <dgm:prSet loTypeId="urn:microsoft.com/office/officeart/2005/8/layout/matrix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19661690-0CEE-CB4C-A7D1-8008F2481CA7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dirty="0" smtClean="0"/>
            <a:t>Espace de travail ou lieu d’étude ?</a:t>
          </a:r>
          <a:endParaRPr lang="fr-FR" dirty="0"/>
        </a:p>
      </dgm:t>
    </dgm:pt>
    <dgm:pt modelId="{81ECBE76-63CD-964C-9CFE-3EE37BABF59B}" type="parTrans" cxnId="{504FEE8D-CB68-5542-8329-9D9083AF3AF8}">
      <dgm:prSet/>
      <dgm:spPr/>
      <dgm:t>
        <a:bodyPr/>
        <a:lstStyle/>
        <a:p>
          <a:endParaRPr lang="fr-FR"/>
        </a:p>
      </dgm:t>
    </dgm:pt>
    <dgm:pt modelId="{61B77384-4B2A-D94B-B074-6CAAD34CF2C6}" type="sibTrans" cxnId="{504FEE8D-CB68-5542-8329-9D9083AF3AF8}">
      <dgm:prSet/>
      <dgm:spPr/>
      <dgm:t>
        <a:bodyPr/>
        <a:lstStyle/>
        <a:p>
          <a:endParaRPr lang="fr-FR"/>
        </a:p>
      </dgm:t>
    </dgm:pt>
    <dgm:pt modelId="{AB503AEC-56F1-D147-9CB8-EEDB0054EEB2}">
      <dgm:prSet phldrT="[Texte]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Qualités de la </a:t>
          </a:r>
          <a:r>
            <a:rPr lang="fr-FR" dirty="0" err="1" smtClean="0">
              <a:solidFill>
                <a:srgbClr val="000000"/>
              </a:solidFill>
            </a:rPr>
            <a:t>Bpi</a:t>
          </a:r>
          <a:r>
            <a:rPr lang="fr-FR" dirty="0" smtClean="0">
              <a:solidFill>
                <a:srgbClr val="000000"/>
              </a:solidFill>
            </a:rPr>
            <a:t> (déclaration spontanée) : 39% plébiscitent les espaces et 31% les collections </a:t>
          </a:r>
          <a:endParaRPr lang="fr-FR" dirty="0">
            <a:solidFill>
              <a:srgbClr val="000000"/>
            </a:solidFill>
          </a:endParaRPr>
        </a:p>
      </dgm:t>
    </dgm:pt>
    <dgm:pt modelId="{80801DC3-6793-1D46-B100-EA57ACB0062F}" type="parTrans" cxnId="{687FC2C6-A904-A24B-90E4-FF0F5176F5DB}">
      <dgm:prSet/>
      <dgm:spPr/>
      <dgm:t>
        <a:bodyPr/>
        <a:lstStyle/>
        <a:p>
          <a:endParaRPr lang="fr-FR"/>
        </a:p>
      </dgm:t>
    </dgm:pt>
    <dgm:pt modelId="{4714E19C-DF60-B048-8B70-0A1E1E00E177}" type="sibTrans" cxnId="{687FC2C6-A904-A24B-90E4-FF0F5176F5DB}">
      <dgm:prSet/>
      <dgm:spPr/>
      <dgm:t>
        <a:bodyPr/>
        <a:lstStyle/>
        <a:p>
          <a:endParaRPr lang="fr-FR"/>
        </a:p>
      </dgm:t>
    </dgm:pt>
    <dgm:pt modelId="{B6F97475-B693-8E41-9E2F-E1FC1599F787}">
      <dgm:prSet phldrT="[Texte]"/>
      <dgm:spPr>
        <a:solidFill>
          <a:schemeClr val="accent5">
            <a:lumMod val="40000"/>
            <a:lumOff val="60000"/>
            <a:alpha val="76667"/>
          </a:schemeClr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Observatoire de la vie étudiante 2016 : 44% fréquentent les salles de travail individuel ou en groupe </a:t>
          </a:r>
          <a:r>
            <a:rPr lang="fr-FR" i="1" dirty="0" smtClean="0">
              <a:solidFill>
                <a:srgbClr val="000000"/>
              </a:solidFill>
            </a:rPr>
            <a:t>versus</a:t>
          </a:r>
          <a:r>
            <a:rPr lang="fr-FR" dirty="0" smtClean="0">
              <a:solidFill>
                <a:srgbClr val="000000"/>
              </a:solidFill>
            </a:rPr>
            <a:t> 77% fréquentent leur BU</a:t>
          </a:r>
          <a:endParaRPr lang="fr-FR" dirty="0">
            <a:solidFill>
              <a:srgbClr val="000000"/>
            </a:solidFill>
          </a:endParaRPr>
        </a:p>
      </dgm:t>
    </dgm:pt>
    <dgm:pt modelId="{4561FD3E-BD71-8F4A-AE3B-D8DC1949613F}" type="parTrans" cxnId="{31E36F7C-13EF-0147-B44E-3B600AE3FF2B}">
      <dgm:prSet/>
      <dgm:spPr/>
      <dgm:t>
        <a:bodyPr/>
        <a:lstStyle/>
        <a:p>
          <a:endParaRPr lang="fr-FR"/>
        </a:p>
      </dgm:t>
    </dgm:pt>
    <dgm:pt modelId="{6AEEEF06-D67B-9E40-B159-5C843DCBCB6A}" type="sibTrans" cxnId="{31E36F7C-13EF-0147-B44E-3B600AE3FF2B}">
      <dgm:prSet/>
      <dgm:spPr/>
      <dgm:t>
        <a:bodyPr/>
        <a:lstStyle/>
        <a:p>
          <a:endParaRPr lang="fr-FR"/>
        </a:p>
      </dgm:t>
    </dgm:pt>
    <dgm:pt modelId="{8D29DA79-8DA6-2A46-B5BE-1167563F37FF}">
      <dgm:prSet phldrT="[Texte]"/>
      <dgm:spPr>
        <a:solidFill>
          <a:schemeClr val="accent1">
            <a:lumMod val="20000"/>
            <a:lumOff val="80000"/>
            <a:alpha val="63333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L’esprit du lieu : « Soutenir chacun dans cette « anxiété », autoriser une forme d’appui matériel face à la difficulté, réelle ou imaginaire, de l’exercice d’apprentissage, du rapport au savoir, n’est-ce pas aussi l’une des fonctions essentielles de la bibliothèque publique ? », Martine Poulain (</a:t>
          </a:r>
          <a:r>
            <a:rPr lang="fr-FR" i="1" dirty="0" smtClean="0">
              <a:solidFill>
                <a:schemeClr val="tx1"/>
              </a:solidFill>
            </a:rPr>
            <a:t>Constances et variances</a:t>
          </a:r>
          <a:r>
            <a:rPr lang="fr-FR" dirty="0" smtClean="0">
              <a:solidFill>
                <a:schemeClr val="tx1"/>
              </a:solidFill>
            </a:rPr>
            <a:t>)</a:t>
          </a:r>
          <a:endParaRPr lang="fr-FR" dirty="0">
            <a:solidFill>
              <a:schemeClr val="tx1"/>
            </a:solidFill>
          </a:endParaRPr>
        </a:p>
      </dgm:t>
    </dgm:pt>
    <dgm:pt modelId="{3E9685D4-4ED0-F94B-8B12-14DEE5FBE43E}" type="parTrans" cxnId="{B6EB84AF-49AC-BB4C-9BE4-C8B732079746}">
      <dgm:prSet/>
      <dgm:spPr/>
      <dgm:t>
        <a:bodyPr/>
        <a:lstStyle/>
        <a:p>
          <a:endParaRPr lang="fr-FR"/>
        </a:p>
      </dgm:t>
    </dgm:pt>
    <dgm:pt modelId="{7E1F7C74-F741-EF45-A0A9-F026D5353865}" type="sibTrans" cxnId="{B6EB84AF-49AC-BB4C-9BE4-C8B732079746}">
      <dgm:prSet/>
      <dgm:spPr/>
      <dgm:t>
        <a:bodyPr/>
        <a:lstStyle/>
        <a:p>
          <a:endParaRPr lang="fr-FR"/>
        </a:p>
      </dgm:t>
    </dgm:pt>
    <dgm:pt modelId="{9AF6F764-8BD6-F34F-9B71-21891E78F902}">
      <dgm:prSet phldrT="[Texte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Notion de lieu selon Marc Augé, travaillé par C. Evans dans </a:t>
          </a:r>
          <a:r>
            <a:rPr lang="fr-FR" i="1" dirty="0" smtClean="0">
              <a:solidFill>
                <a:srgbClr val="000000"/>
              </a:solidFill>
            </a:rPr>
            <a:t>Les Habitués</a:t>
          </a:r>
          <a:r>
            <a:rPr lang="fr-FR" dirty="0" smtClean="0">
              <a:solidFill>
                <a:srgbClr val="000000"/>
              </a:solidFill>
            </a:rPr>
            <a:t> : lien social (règles de résidence) et mémoire collective (lieux de culte)</a:t>
          </a:r>
          <a:endParaRPr lang="fr-FR" dirty="0">
            <a:solidFill>
              <a:srgbClr val="000000"/>
            </a:solidFill>
          </a:endParaRPr>
        </a:p>
      </dgm:t>
    </dgm:pt>
    <dgm:pt modelId="{D3AC2943-220E-7140-B80E-F1359A0EE473}" type="parTrans" cxnId="{BE97D4DC-1898-0A4B-BC14-18CABFBF5B74}">
      <dgm:prSet/>
      <dgm:spPr/>
      <dgm:t>
        <a:bodyPr/>
        <a:lstStyle/>
        <a:p>
          <a:endParaRPr lang="fr-FR"/>
        </a:p>
      </dgm:t>
    </dgm:pt>
    <dgm:pt modelId="{86802B40-F900-1740-B469-AA0ADE631073}" type="sibTrans" cxnId="{BE97D4DC-1898-0A4B-BC14-18CABFBF5B74}">
      <dgm:prSet/>
      <dgm:spPr/>
      <dgm:t>
        <a:bodyPr/>
        <a:lstStyle/>
        <a:p>
          <a:endParaRPr lang="fr-FR"/>
        </a:p>
      </dgm:t>
    </dgm:pt>
    <dgm:pt modelId="{14F64AD6-FB36-BE4D-A75D-D8574E1D300D}" type="pres">
      <dgm:prSet presAssocID="{CBCB6006-BDF4-574E-AFFE-03796969D56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3AC3E59-CBBA-D34A-A4DD-0327C1B9BF77}" type="pres">
      <dgm:prSet presAssocID="{CBCB6006-BDF4-574E-AFFE-03796969D56C}" presName="matrix" presStyleCnt="0"/>
      <dgm:spPr/>
    </dgm:pt>
    <dgm:pt modelId="{CA9D260C-7820-1F4E-A4B0-F6EAFAEE7B66}" type="pres">
      <dgm:prSet presAssocID="{CBCB6006-BDF4-574E-AFFE-03796969D56C}" presName="tile1" presStyleLbl="node1" presStyleIdx="0" presStyleCnt="4"/>
      <dgm:spPr/>
      <dgm:t>
        <a:bodyPr/>
        <a:lstStyle/>
        <a:p>
          <a:endParaRPr lang="fr-FR"/>
        </a:p>
      </dgm:t>
    </dgm:pt>
    <dgm:pt modelId="{7586CCA1-95F6-7F48-A9FA-5B927DCB183D}" type="pres">
      <dgm:prSet presAssocID="{CBCB6006-BDF4-574E-AFFE-03796969D56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8E71BA-6DFF-B940-93BD-E280C664F11F}" type="pres">
      <dgm:prSet presAssocID="{CBCB6006-BDF4-574E-AFFE-03796969D56C}" presName="tile2" presStyleLbl="node1" presStyleIdx="1" presStyleCnt="4"/>
      <dgm:spPr/>
      <dgm:t>
        <a:bodyPr/>
        <a:lstStyle/>
        <a:p>
          <a:endParaRPr lang="fr-FR"/>
        </a:p>
      </dgm:t>
    </dgm:pt>
    <dgm:pt modelId="{05B80169-8C00-3143-992E-F6C000BFF2B1}" type="pres">
      <dgm:prSet presAssocID="{CBCB6006-BDF4-574E-AFFE-03796969D56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885806-25FC-0B43-973A-B1D083DF1CC0}" type="pres">
      <dgm:prSet presAssocID="{CBCB6006-BDF4-574E-AFFE-03796969D56C}" presName="tile3" presStyleLbl="node1" presStyleIdx="2" presStyleCnt="4"/>
      <dgm:spPr/>
      <dgm:t>
        <a:bodyPr/>
        <a:lstStyle/>
        <a:p>
          <a:endParaRPr lang="fr-FR"/>
        </a:p>
      </dgm:t>
    </dgm:pt>
    <dgm:pt modelId="{89017A99-4636-C54C-AF71-55F5165AA39A}" type="pres">
      <dgm:prSet presAssocID="{CBCB6006-BDF4-574E-AFFE-03796969D56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88C5DD-6C88-464C-8580-B2DC8063F2D0}" type="pres">
      <dgm:prSet presAssocID="{CBCB6006-BDF4-574E-AFFE-03796969D56C}" presName="tile4" presStyleLbl="node1" presStyleIdx="3" presStyleCnt="4" custLinFactNeighborY="0"/>
      <dgm:spPr/>
      <dgm:t>
        <a:bodyPr/>
        <a:lstStyle/>
        <a:p>
          <a:endParaRPr lang="fr-FR"/>
        </a:p>
      </dgm:t>
    </dgm:pt>
    <dgm:pt modelId="{CB8D9F54-3083-C540-873D-FA5D81F13BA3}" type="pres">
      <dgm:prSet presAssocID="{CBCB6006-BDF4-574E-AFFE-03796969D56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F59E54-ECE4-0545-AE59-C73CF80C0899}" type="pres">
      <dgm:prSet presAssocID="{CBCB6006-BDF4-574E-AFFE-03796969D56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687FC2C6-A904-A24B-90E4-FF0F5176F5DB}" srcId="{19661690-0CEE-CB4C-A7D1-8008F2481CA7}" destId="{AB503AEC-56F1-D147-9CB8-EEDB0054EEB2}" srcOrd="3" destOrd="0" parTransId="{80801DC3-6793-1D46-B100-EA57ACB0062F}" sibTransId="{4714E19C-DF60-B048-8B70-0A1E1E00E177}"/>
    <dgm:cxn modelId="{7371158A-5780-4C6B-9F25-21595289AC10}" type="presOf" srcId="{8D29DA79-8DA6-2A46-B5BE-1167563F37FF}" destId="{32885806-25FC-0B43-973A-B1D083DF1CC0}" srcOrd="0" destOrd="0" presId="urn:microsoft.com/office/officeart/2005/8/layout/matrix1"/>
    <dgm:cxn modelId="{00E744DE-EF6A-4309-B7DA-29679084B1AC}" type="presOf" srcId="{19661690-0CEE-CB4C-A7D1-8008F2481CA7}" destId="{21F59E54-ECE4-0545-AE59-C73CF80C0899}" srcOrd="0" destOrd="0" presId="urn:microsoft.com/office/officeart/2005/8/layout/matrix1"/>
    <dgm:cxn modelId="{9E0A5D91-565E-4A4B-98CD-1D86343B3852}" type="presOf" srcId="{AB503AEC-56F1-D147-9CB8-EEDB0054EEB2}" destId="{CB8D9F54-3083-C540-873D-FA5D81F13BA3}" srcOrd="1" destOrd="0" presId="urn:microsoft.com/office/officeart/2005/8/layout/matrix1"/>
    <dgm:cxn modelId="{504FEE8D-CB68-5542-8329-9D9083AF3AF8}" srcId="{CBCB6006-BDF4-574E-AFFE-03796969D56C}" destId="{19661690-0CEE-CB4C-A7D1-8008F2481CA7}" srcOrd="0" destOrd="0" parTransId="{81ECBE76-63CD-964C-9CFE-3EE37BABF59B}" sibTransId="{61B77384-4B2A-D94B-B074-6CAAD34CF2C6}"/>
    <dgm:cxn modelId="{6A9A8D73-B713-4A6C-B0FD-2FBB4013ED9A}" type="presOf" srcId="{B6F97475-B693-8E41-9E2F-E1FC1599F787}" destId="{4B8E71BA-6DFF-B940-93BD-E280C664F11F}" srcOrd="0" destOrd="0" presId="urn:microsoft.com/office/officeart/2005/8/layout/matrix1"/>
    <dgm:cxn modelId="{F0FD41D1-F468-4780-B1F0-F7901E156C65}" type="presOf" srcId="{9AF6F764-8BD6-F34F-9B71-21891E78F902}" destId="{CA9D260C-7820-1F4E-A4B0-F6EAFAEE7B66}" srcOrd="0" destOrd="0" presId="urn:microsoft.com/office/officeart/2005/8/layout/matrix1"/>
    <dgm:cxn modelId="{31E36F7C-13EF-0147-B44E-3B600AE3FF2B}" srcId="{19661690-0CEE-CB4C-A7D1-8008F2481CA7}" destId="{B6F97475-B693-8E41-9E2F-E1FC1599F787}" srcOrd="1" destOrd="0" parTransId="{4561FD3E-BD71-8F4A-AE3B-D8DC1949613F}" sibTransId="{6AEEEF06-D67B-9E40-B159-5C843DCBCB6A}"/>
    <dgm:cxn modelId="{18C30792-1EF1-4ABA-83AE-452564AF17FA}" type="presOf" srcId="{B6F97475-B693-8E41-9E2F-E1FC1599F787}" destId="{05B80169-8C00-3143-992E-F6C000BFF2B1}" srcOrd="1" destOrd="0" presId="urn:microsoft.com/office/officeart/2005/8/layout/matrix1"/>
    <dgm:cxn modelId="{137DFF98-657E-4A1B-96A8-677356AB33F1}" type="presOf" srcId="{8D29DA79-8DA6-2A46-B5BE-1167563F37FF}" destId="{89017A99-4636-C54C-AF71-55F5165AA39A}" srcOrd="1" destOrd="0" presId="urn:microsoft.com/office/officeart/2005/8/layout/matrix1"/>
    <dgm:cxn modelId="{5DC90140-DC33-4E71-86A6-2638650BFD78}" type="presOf" srcId="{9AF6F764-8BD6-F34F-9B71-21891E78F902}" destId="{7586CCA1-95F6-7F48-A9FA-5B927DCB183D}" srcOrd="1" destOrd="0" presId="urn:microsoft.com/office/officeart/2005/8/layout/matrix1"/>
    <dgm:cxn modelId="{B6EB84AF-49AC-BB4C-9BE4-C8B732079746}" srcId="{19661690-0CEE-CB4C-A7D1-8008F2481CA7}" destId="{8D29DA79-8DA6-2A46-B5BE-1167563F37FF}" srcOrd="2" destOrd="0" parTransId="{3E9685D4-4ED0-F94B-8B12-14DEE5FBE43E}" sibTransId="{7E1F7C74-F741-EF45-A0A9-F026D5353865}"/>
    <dgm:cxn modelId="{F74C6CA5-198F-42AD-A432-962F91759E11}" type="presOf" srcId="{CBCB6006-BDF4-574E-AFFE-03796969D56C}" destId="{14F64AD6-FB36-BE4D-A75D-D8574E1D300D}" srcOrd="0" destOrd="0" presId="urn:microsoft.com/office/officeart/2005/8/layout/matrix1"/>
    <dgm:cxn modelId="{BE97D4DC-1898-0A4B-BC14-18CABFBF5B74}" srcId="{19661690-0CEE-CB4C-A7D1-8008F2481CA7}" destId="{9AF6F764-8BD6-F34F-9B71-21891E78F902}" srcOrd="0" destOrd="0" parTransId="{D3AC2943-220E-7140-B80E-F1359A0EE473}" sibTransId="{86802B40-F900-1740-B469-AA0ADE631073}"/>
    <dgm:cxn modelId="{6A0158F5-5C80-4F1B-83AC-6F008727B6E0}" type="presOf" srcId="{AB503AEC-56F1-D147-9CB8-EEDB0054EEB2}" destId="{A788C5DD-6C88-464C-8580-B2DC8063F2D0}" srcOrd="0" destOrd="0" presId="urn:microsoft.com/office/officeart/2005/8/layout/matrix1"/>
    <dgm:cxn modelId="{E6E1F33C-1973-4C8A-AB8F-BF8C58B955B9}" type="presParOf" srcId="{14F64AD6-FB36-BE4D-A75D-D8574E1D300D}" destId="{13AC3E59-CBBA-D34A-A4DD-0327C1B9BF77}" srcOrd="0" destOrd="0" presId="urn:microsoft.com/office/officeart/2005/8/layout/matrix1"/>
    <dgm:cxn modelId="{D8F80CB2-2DA7-425E-AC4B-44F806F6600D}" type="presParOf" srcId="{13AC3E59-CBBA-D34A-A4DD-0327C1B9BF77}" destId="{CA9D260C-7820-1F4E-A4B0-F6EAFAEE7B66}" srcOrd="0" destOrd="0" presId="urn:microsoft.com/office/officeart/2005/8/layout/matrix1"/>
    <dgm:cxn modelId="{AC72F612-4C98-4A6A-AD3D-02A351584695}" type="presParOf" srcId="{13AC3E59-CBBA-D34A-A4DD-0327C1B9BF77}" destId="{7586CCA1-95F6-7F48-A9FA-5B927DCB183D}" srcOrd="1" destOrd="0" presId="urn:microsoft.com/office/officeart/2005/8/layout/matrix1"/>
    <dgm:cxn modelId="{B93E1AEF-4546-4AF5-A221-A06683357971}" type="presParOf" srcId="{13AC3E59-CBBA-D34A-A4DD-0327C1B9BF77}" destId="{4B8E71BA-6DFF-B940-93BD-E280C664F11F}" srcOrd="2" destOrd="0" presId="urn:microsoft.com/office/officeart/2005/8/layout/matrix1"/>
    <dgm:cxn modelId="{BEB1E039-D118-4815-A7C6-FA22DC4BF32B}" type="presParOf" srcId="{13AC3E59-CBBA-D34A-A4DD-0327C1B9BF77}" destId="{05B80169-8C00-3143-992E-F6C000BFF2B1}" srcOrd="3" destOrd="0" presId="urn:microsoft.com/office/officeart/2005/8/layout/matrix1"/>
    <dgm:cxn modelId="{DB5DCCEE-2588-43B6-839C-6A1452DCC26A}" type="presParOf" srcId="{13AC3E59-CBBA-D34A-A4DD-0327C1B9BF77}" destId="{32885806-25FC-0B43-973A-B1D083DF1CC0}" srcOrd="4" destOrd="0" presId="urn:microsoft.com/office/officeart/2005/8/layout/matrix1"/>
    <dgm:cxn modelId="{917AA460-660D-4165-A105-79B343FC1439}" type="presParOf" srcId="{13AC3E59-CBBA-D34A-A4DD-0327C1B9BF77}" destId="{89017A99-4636-C54C-AF71-55F5165AA39A}" srcOrd="5" destOrd="0" presId="urn:microsoft.com/office/officeart/2005/8/layout/matrix1"/>
    <dgm:cxn modelId="{D3679114-5951-47A3-9441-0E2F0C3E4427}" type="presParOf" srcId="{13AC3E59-CBBA-D34A-A4DD-0327C1B9BF77}" destId="{A788C5DD-6C88-464C-8580-B2DC8063F2D0}" srcOrd="6" destOrd="0" presId="urn:microsoft.com/office/officeart/2005/8/layout/matrix1"/>
    <dgm:cxn modelId="{755B3690-F479-4243-B553-C8BE28DEDCEB}" type="presParOf" srcId="{13AC3E59-CBBA-D34A-A4DD-0327C1B9BF77}" destId="{CB8D9F54-3083-C540-873D-FA5D81F13BA3}" srcOrd="7" destOrd="0" presId="urn:microsoft.com/office/officeart/2005/8/layout/matrix1"/>
    <dgm:cxn modelId="{557FB71D-BC7F-4045-A0B4-ED58BA4D91D1}" type="presParOf" srcId="{14F64AD6-FB36-BE4D-A75D-D8574E1D300D}" destId="{21F59E54-ECE4-0545-AE59-C73CF80C08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D260C-7820-1F4E-A4B0-F6EAFAEE7B66}">
      <dsp:nvSpPr>
        <dsp:cNvPr id="0" name=""/>
        <dsp:cNvSpPr/>
      </dsp:nvSpPr>
      <dsp:spPr>
        <a:xfrm rot="16200000">
          <a:off x="821134" y="-821134"/>
          <a:ext cx="2523331" cy="4165600"/>
        </a:xfrm>
        <a:prstGeom prst="round1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rgbClr val="000000"/>
              </a:solidFill>
            </a:rPr>
            <a:t>Notion de lieu selon Marc Augé, travaillé par C. Evans dans </a:t>
          </a:r>
          <a:r>
            <a:rPr lang="fr-FR" sz="1500" i="1" kern="1200" dirty="0" smtClean="0">
              <a:solidFill>
                <a:srgbClr val="000000"/>
              </a:solidFill>
            </a:rPr>
            <a:t>Les Habitués</a:t>
          </a:r>
          <a:r>
            <a:rPr lang="fr-FR" sz="1500" kern="1200" dirty="0" smtClean="0">
              <a:solidFill>
                <a:srgbClr val="000000"/>
              </a:solidFill>
            </a:rPr>
            <a:t> : lien social (règles de résidence) et mémoire collective (lieux de culte)</a:t>
          </a:r>
          <a:endParaRPr lang="fr-FR" sz="1500" kern="1200" dirty="0">
            <a:solidFill>
              <a:srgbClr val="000000"/>
            </a:solidFill>
          </a:endParaRPr>
        </a:p>
      </dsp:txBody>
      <dsp:txXfrm rot="5400000">
        <a:off x="-1" y="1"/>
        <a:ext cx="4165600" cy="1892498"/>
      </dsp:txXfrm>
    </dsp:sp>
    <dsp:sp modelId="{4B8E71BA-6DFF-B940-93BD-E280C664F11F}">
      <dsp:nvSpPr>
        <dsp:cNvPr id="0" name=""/>
        <dsp:cNvSpPr/>
      </dsp:nvSpPr>
      <dsp:spPr>
        <a:xfrm>
          <a:off x="4165600" y="0"/>
          <a:ext cx="4165600" cy="2523331"/>
        </a:xfrm>
        <a:prstGeom prst="round1Rect">
          <a:avLst/>
        </a:prstGeom>
        <a:solidFill>
          <a:schemeClr val="accent5">
            <a:lumMod val="40000"/>
            <a:lumOff val="6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rgbClr val="000000"/>
              </a:solidFill>
            </a:rPr>
            <a:t>Observatoire de la vie étudiante 2016 : 44% fréquentent les salles de travail individuel ou en groupe </a:t>
          </a:r>
          <a:r>
            <a:rPr lang="fr-FR" sz="1500" i="1" kern="1200" dirty="0" smtClean="0">
              <a:solidFill>
                <a:srgbClr val="000000"/>
              </a:solidFill>
            </a:rPr>
            <a:t>versus</a:t>
          </a:r>
          <a:r>
            <a:rPr lang="fr-FR" sz="1500" kern="1200" dirty="0" smtClean="0">
              <a:solidFill>
                <a:srgbClr val="000000"/>
              </a:solidFill>
            </a:rPr>
            <a:t> 77% fréquentent leur BU</a:t>
          </a:r>
          <a:endParaRPr lang="fr-FR" sz="1500" kern="1200" dirty="0">
            <a:solidFill>
              <a:srgbClr val="000000"/>
            </a:solidFill>
          </a:endParaRPr>
        </a:p>
      </dsp:txBody>
      <dsp:txXfrm>
        <a:off x="4165600" y="0"/>
        <a:ext cx="4165600" cy="1892498"/>
      </dsp:txXfrm>
    </dsp:sp>
    <dsp:sp modelId="{32885806-25FC-0B43-973A-B1D083DF1CC0}">
      <dsp:nvSpPr>
        <dsp:cNvPr id="0" name=""/>
        <dsp:cNvSpPr/>
      </dsp:nvSpPr>
      <dsp:spPr>
        <a:xfrm rot="10800000">
          <a:off x="0" y="2523331"/>
          <a:ext cx="4165600" cy="2523331"/>
        </a:xfrm>
        <a:prstGeom prst="round1Rect">
          <a:avLst/>
        </a:prstGeom>
        <a:solidFill>
          <a:schemeClr val="accent1">
            <a:lumMod val="20000"/>
            <a:lumOff val="8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1"/>
              </a:solidFill>
            </a:rPr>
            <a:t>L’esprit du lieu : « Soutenir chacun dans cette « anxiété », autoriser une forme d’appui matériel face à la difficulté, réelle ou imaginaire, de l’exercice d’apprentissage, du rapport au savoir, n’est-ce pas aussi l’une des fonctions essentielles de la bibliothèque publique ? », Martine Poulain (</a:t>
          </a:r>
          <a:r>
            <a:rPr lang="fr-FR" sz="1500" i="1" kern="1200" dirty="0" smtClean="0">
              <a:solidFill>
                <a:schemeClr val="tx1"/>
              </a:solidFill>
            </a:rPr>
            <a:t>Constances et variances</a:t>
          </a:r>
          <a:r>
            <a:rPr lang="fr-FR" sz="1500" kern="1200" dirty="0" smtClean="0">
              <a:solidFill>
                <a:schemeClr val="tx1"/>
              </a:solidFill>
            </a:rPr>
            <a:t>)</a:t>
          </a:r>
          <a:endParaRPr lang="fr-FR" sz="1500" kern="1200" dirty="0">
            <a:solidFill>
              <a:schemeClr val="tx1"/>
            </a:solidFill>
          </a:endParaRPr>
        </a:p>
      </dsp:txBody>
      <dsp:txXfrm rot="10800000">
        <a:off x="0" y="3154164"/>
        <a:ext cx="4165600" cy="1892498"/>
      </dsp:txXfrm>
    </dsp:sp>
    <dsp:sp modelId="{A788C5DD-6C88-464C-8580-B2DC8063F2D0}">
      <dsp:nvSpPr>
        <dsp:cNvPr id="0" name=""/>
        <dsp:cNvSpPr/>
      </dsp:nvSpPr>
      <dsp:spPr>
        <a:xfrm rot="5400000">
          <a:off x="4986734" y="1702197"/>
          <a:ext cx="2523331" cy="4165600"/>
        </a:xfrm>
        <a:prstGeom prst="round1Rect">
          <a:avLst/>
        </a:prstGeom>
        <a:solidFill>
          <a:schemeClr val="accent1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rgbClr val="000000"/>
              </a:solidFill>
            </a:rPr>
            <a:t>Qualités de la </a:t>
          </a:r>
          <a:r>
            <a:rPr lang="fr-FR" sz="1500" kern="1200" dirty="0" err="1" smtClean="0">
              <a:solidFill>
                <a:srgbClr val="000000"/>
              </a:solidFill>
            </a:rPr>
            <a:t>Bpi</a:t>
          </a:r>
          <a:r>
            <a:rPr lang="fr-FR" sz="1500" kern="1200" dirty="0" smtClean="0">
              <a:solidFill>
                <a:srgbClr val="000000"/>
              </a:solidFill>
            </a:rPr>
            <a:t> (déclaration spontanée) : 39% plébiscitent les espaces et 31% les collections </a:t>
          </a:r>
          <a:endParaRPr lang="fr-FR" sz="1500" kern="1200" dirty="0">
            <a:solidFill>
              <a:srgbClr val="000000"/>
            </a:solidFill>
          </a:endParaRPr>
        </a:p>
      </dsp:txBody>
      <dsp:txXfrm rot="-5400000">
        <a:off x="4165599" y="3154164"/>
        <a:ext cx="4165600" cy="1892498"/>
      </dsp:txXfrm>
    </dsp:sp>
    <dsp:sp modelId="{21F59E54-ECE4-0545-AE59-C73CF80C0899}">
      <dsp:nvSpPr>
        <dsp:cNvPr id="0" name=""/>
        <dsp:cNvSpPr/>
      </dsp:nvSpPr>
      <dsp:spPr>
        <a:xfrm>
          <a:off x="2915919" y="1892498"/>
          <a:ext cx="2499360" cy="126166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Espace de travail ou lieu d’étude ?</a:t>
          </a:r>
          <a:endParaRPr lang="fr-FR" sz="1500" kern="1200" dirty="0"/>
        </a:p>
      </dsp:txBody>
      <dsp:txXfrm>
        <a:off x="2977508" y="1954087"/>
        <a:ext cx="2376182" cy="113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604C3-8E55-4A72-917A-323B3C07A7E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33318-E64C-499A-835C-3F03782A3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4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" name="Espace réservé des commentaires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03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2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Shape 123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477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Shape 129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5940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3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Shape 135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679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4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Shape 141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370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4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2" name="Shape 147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422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5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0" name="Shape 153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04879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5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8" name="Shape 159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31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Mode</a:t>
            </a:r>
            <a:r>
              <a:rPr lang="fr-FR" baseline="0" dirty="0" smtClean="0"/>
              <a:t> de socialisation : venir seul versus en groupe engage plus à participer à des activités collectives.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ACE6-6CFF-0946-ADAB-1D2CE3CF27D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06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4ACE6-6CFF-0946-ADAB-1D2CE3CF27D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7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Shape 86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2179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Shape 91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187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Shape 98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190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Shape 105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188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1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Shape 111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131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2" name="Shape 117"/>
          <p:cNvSpPr>
            <a:spLocks noGrp="1" noRo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0867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2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28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1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hape 17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hape 18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14628A-1640-461F-BF4C-F8F56067D896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8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2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hape 2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2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F5AF50-2812-49A9-ACF0-0B19DCDA45BC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26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2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hape 2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3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6084E3-B4A9-4B4A-BB53-E59AD5BD527D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12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3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hape 35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36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7B8479-8247-43D2-B02B-D5033C39C7CB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3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lvl="0"/>
            <a:endParaRPr noProof="0">
              <a:sym typeface="Comic Sans MS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Shape 4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4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hape 4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A662AF-583B-44B1-BB5E-FCD892818FC0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1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Shape 48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49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hape 50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A4AC2D-0A41-42A8-BAD0-D24FA9EF5969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1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" name="Shape 5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hape 5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hape 55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AE60EB-C165-44ED-972E-87558A7AE148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5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6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hape 6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hape 6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9C8B5-FAB2-4D96-B489-640CBB4A1C1E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8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9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Shape 69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70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hape 71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C74B69-174F-46E7-96C7-B16BA82FF808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28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En-tête de sec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75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hape 76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77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31E6A3-AABA-4408-8F94-BCBD6100D4D2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65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81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hape 8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hape 8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40E323-F8FF-4172-B5D2-E26F15CCF357}" type="slidenum">
              <a:rPr lang="en-US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3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62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3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3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8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44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9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31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71D4-E4F0-41F9-BD4D-B05919468199}" type="datetimeFigureOut">
              <a:rPr lang="fr-FR" smtClean="0"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31E1-DD63-452A-906A-D8B616BC25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7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panose="020B0604020202020204" pitchFamily="34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panose="020B0604020202020204" pitchFamily="34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2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Comic Sans MS" panose="030F0702030302020204" pitchFamily="66" charset="0"/>
              <a:buNone/>
              <a:defRPr>
                <a:latin typeface="Comic Sans MS" panose="030F0702030302020204" pitchFamily="66" charset="0"/>
                <a:sym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BAC6DD-2F0D-4733-A52E-CEE306532C87}" type="slidenum">
              <a:rPr lang="en-US" sz="1400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1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93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85950" y="265113"/>
            <a:ext cx="9144000" cy="1658937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publics de la Bpi</a:t>
            </a:r>
            <a:br>
              <a:rPr lang="fr-FR" sz="3200" dirty="0" smtClean="0"/>
            </a:br>
            <a:r>
              <a:rPr lang="fr-FR" sz="1000" dirty="0"/>
              <a:t/>
            </a:r>
            <a:br>
              <a:rPr lang="fr-FR" sz="1000" dirty="0"/>
            </a:br>
            <a:r>
              <a:rPr lang="fr-FR" sz="2000" dirty="0" smtClean="0"/>
              <a:t>Indicateurs de notoriété</a:t>
            </a:r>
            <a:br>
              <a:rPr lang="fr-FR" sz="2000" dirty="0" smtClean="0"/>
            </a:br>
            <a:r>
              <a:rPr lang="fr-FR" sz="2000" dirty="0" smtClean="0"/>
              <a:t>Enquêtes barométriques quantitatives et qualitatives</a:t>
            </a: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4425" y="6162672"/>
            <a:ext cx="9144000" cy="600076"/>
          </a:xfrm>
        </p:spPr>
        <p:txBody>
          <a:bodyPr>
            <a:noAutofit/>
          </a:bodyPr>
          <a:lstStyle/>
          <a:p>
            <a:r>
              <a:rPr lang="fr-FR" sz="1400" dirty="0" smtClean="0"/>
              <a:t>Journée d’étude </a:t>
            </a:r>
            <a:r>
              <a:rPr lang="fr-FR" sz="1400" dirty="0" err="1" smtClean="0"/>
              <a:t>Bpi-Enssib</a:t>
            </a:r>
            <a:r>
              <a:rPr lang="fr-FR" sz="1400" dirty="0"/>
              <a:t> </a:t>
            </a:r>
            <a:r>
              <a:rPr lang="fr-FR" sz="1400" dirty="0" smtClean="0"/>
              <a:t>: Actualités de la </a:t>
            </a:r>
            <a:r>
              <a:rPr lang="fr-FR" sz="1400" dirty="0" smtClean="0"/>
              <a:t>recherche - 19 </a:t>
            </a:r>
            <a:r>
              <a:rPr lang="fr-FR" sz="1400" dirty="0" smtClean="0"/>
              <a:t>juin 2018, Centre </a:t>
            </a:r>
            <a:r>
              <a:rPr lang="fr-FR" sz="1400" dirty="0" smtClean="0"/>
              <a:t>Pompidou</a:t>
            </a:r>
          </a:p>
          <a:p>
            <a:r>
              <a:rPr lang="fr-FR" sz="1400" dirty="0" smtClean="0"/>
              <a:t>Christophe Evans, Agnès </a:t>
            </a:r>
            <a:r>
              <a:rPr lang="fr-FR" sz="1400" dirty="0" err="1" smtClean="0"/>
              <a:t>Vigué</a:t>
            </a:r>
            <a:r>
              <a:rPr lang="fr-FR" sz="1400" dirty="0" smtClean="0"/>
              <a:t>-Camus, Muriel Amar</a:t>
            </a:r>
            <a:endParaRPr lang="fr-FR" sz="1400" dirty="0"/>
          </a:p>
        </p:txBody>
      </p:sp>
      <p:pic>
        <p:nvPicPr>
          <p:cNvPr id="4" name="Shape 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796" y="852488"/>
            <a:ext cx="1792147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62"/>
            <a:ext cx="121920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247900"/>
          <a:ext cx="8229600" cy="3632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16100"/>
                <a:gridCol w="1612900"/>
                <a:gridCol w="1841500"/>
                <a:gridCol w="29591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Profil</a:t>
                      </a:r>
                      <a:endParaRPr lang="fr-FR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17375E"/>
                          </a:solidFill>
                        </a:rPr>
                        <a:t>Motif de visite</a:t>
                      </a:r>
                      <a:endParaRPr lang="fr-FR" sz="1600" dirty="0">
                        <a:solidFill>
                          <a:srgbClr val="17375E"/>
                        </a:solidFill>
                      </a:endParaRPr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17375E"/>
                          </a:solidFill>
                        </a:rPr>
                        <a:t>Espaces spécifiques</a:t>
                      </a:r>
                      <a:endParaRPr lang="fr-FR" sz="1600" dirty="0">
                        <a:solidFill>
                          <a:srgbClr val="17375E"/>
                        </a:solidFill>
                      </a:endParaRPr>
                    </a:p>
                  </a:txBody>
                  <a:tcP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17375E"/>
                          </a:solidFill>
                        </a:rPr>
                        <a:t>Activités</a:t>
                      </a:r>
                      <a:endParaRPr lang="fr-FR" sz="1600" dirty="0">
                        <a:solidFill>
                          <a:srgbClr val="17375E"/>
                        </a:solidFill>
                      </a:endParaRPr>
                    </a:p>
                  </a:txBody>
                  <a:tcPr>
                    <a:solidFill>
                      <a:srgbClr val="B9CDE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Scolarisé.e.s</a:t>
                      </a:r>
                      <a:endParaRPr lang="fr-FR" sz="1600" dirty="0" smtClean="0"/>
                    </a:p>
                    <a:p>
                      <a:r>
                        <a:rPr lang="fr-FR" sz="1400" i="1" dirty="0" smtClean="0"/>
                        <a:t>Effectif</a:t>
                      </a:r>
                      <a:r>
                        <a:rPr lang="fr-FR" sz="1400" i="1" baseline="0" dirty="0" smtClean="0"/>
                        <a:t> : 1328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Etudes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Cafétéria</a:t>
                      </a:r>
                    </a:p>
                    <a:p>
                      <a:r>
                        <a:rPr lang="fr-FR" sz="1600" dirty="0" smtClean="0"/>
                        <a:t>Espace</a:t>
                      </a:r>
                      <a:r>
                        <a:rPr lang="fr-FR" sz="1600" baseline="0" dirty="0" smtClean="0"/>
                        <a:t> Musique</a:t>
                      </a:r>
                    </a:p>
                    <a:p>
                      <a:r>
                        <a:rPr lang="fr-FR" sz="1600" baseline="0" dirty="0" smtClean="0"/>
                        <a:t>Espace Jeux Vidéos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Aucune</a:t>
                      </a:r>
                      <a:endParaRPr lang="fr-FR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Retraité.e.s</a:t>
                      </a:r>
                      <a:r>
                        <a:rPr lang="fr-FR" sz="1600" dirty="0" smtClean="0"/>
                        <a:t>, autres </a:t>
                      </a:r>
                      <a:r>
                        <a:rPr lang="fr-FR" sz="1600" dirty="0" err="1" smtClean="0"/>
                        <a:t>inactifs.ives</a:t>
                      </a:r>
                      <a:endParaRPr lang="fr-FR" sz="1600" dirty="0" smtClean="0"/>
                    </a:p>
                    <a:p>
                      <a:r>
                        <a:rPr lang="fr-FR" sz="1400" i="1" dirty="0" smtClean="0"/>
                        <a:t>Effectif : 95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Actualités</a:t>
                      </a:r>
                    </a:p>
                    <a:p>
                      <a:r>
                        <a:rPr lang="fr-FR" sz="1600" dirty="0" smtClean="0"/>
                        <a:t>Projet</a:t>
                      </a:r>
                      <a:r>
                        <a:rPr lang="fr-FR" sz="1600" baseline="0" dirty="0" smtClean="0"/>
                        <a:t> personnel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Espace Presse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953735"/>
                          </a:solidFill>
                        </a:rPr>
                        <a:t>Activités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collectives </a:t>
                      </a:r>
                      <a:r>
                        <a:rPr lang="fr-FR" sz="1600" dirty="0" smtClean="0"/>
                        <a:t>: Ateliers / débats et manifestations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Actifs.ves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occupé.e.s</a:t>
                      </a:r>
                      <a:endParaRPr lang="fr-FR" sz="1600" baseline="0" dirty="0" smtClean="0"/>
                    </a:p>
                    <a:p>
                      <a:r>
                        <a:rPr lang="fr-FR" sz="1400" i="1" baseline="0" dirty="0" smtClean="0"/>
                        <a:t>Effectif : 271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Projet personnel</a:t>
                      </a:r>
                    </a:p>
                    <a:p>
                      <a:r>
                        <a:rPr lang="fr-FR" sz="1600" dirty="0" smtClean="0"/>
                        <a:t>Loisir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Autoformation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Activités individuelles</a:t>
                      </a:r>
                      <a:r>
                        <a:rPr lang="fr-FR" sz="1600" baseline="0" dirty="0" smtClean="0"/>
                        <a:t> : Ordinateurs </a:t>
                      </a:r>
                      <a:r>
                        <a:rPr lang="fr-FR" sz="1600" baseline="0" dirty="0" err="1" smtClean="0"/>
                        <a:t>Bpi</a:t>
                      </a:r>
                      <a:r>
                        <a:rPr lang="fr-FR" sz="1600" baseline="0" dirty="0" smtClean="0"/>
                        <a:t> et </a:t>
                      </a:r>
                      <a:r>
                        <a:rPr lang="fr-FR" sz="1600" baseline="0" dirty="0" smtClean="0">
                          <a:solidFill>
                            <a:srgbClr val="953735"/>
                          </a:solidFill>
                        </a:rPr>
                        <a:t>activités collectives</a:t>
                      </a:r>
                      <a:r>
                        <a:rPr lang="fr-FR" sz="1600" baseline="0" dirty="0" smtClean="0"/>
                        <a:t> : débats </a:t>
                      </a:r>
                      <a:endParaRPr lang="fr-FR" sz="1600" dirty="0"/>
                    </a:p>
                  </a:txBody>
                  <a:tcPr/>
                </a:tc>
              </a:tr>
              <a:tr h="77692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 recherche d’emploi</a:t>
                      </a:r>
                    </a:p>
                    <a:p>
                      <a:r>
                        <a:rPr lang="fr-FR" sz="1400" i="1" dirty="0" smtClean="0"/>
                        <a:t>Effectif : 96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Projet personnel</a:t>
                      </a:r>
                    </a:p>
                    <a:p>
                      <a:r>
                        <a:rPr lang="fr-FR" sz="1600" dirty="0" smtClean="0"/>
                        <a:t>Loisir</a:t>
                      </a:r>
                    </a:p>
                    <a:p>
                      <a:r>
                        <a:rPr lang="fr-FR" sz="1600" dirty="0" smtClean="0"/>
                        <a:t>Actualité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Autoformation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Activités individuelles</a:t>
                      </a:r>
                      <a:r>
                        <a:rPr lang="fr-FR" sz="1600" baseline="0" dirty="0" smtClean="0"/>
                        <a:t> : Ordinateurs </a:t>
                      </a:r>
                      <a:r>
                        <a:rPr lang="fr-FR" sz="1600" baseline="0" dirty="0" err="1" smtClean="0"/>
                        <a:t>Bpi</a:t>
                      </a:r>
                      <a:r>
                        <a:rPr lang="fr-FR" sz="1600" baseline="0" dirty="0" smtClean="0"/>
                        <a:t> et Ressources numériques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981200" y="592403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Croisement de 4 questions : création de profil en exploitant le PEM (pourcentage à l’écart maximum) entre 80% et 30% d’attraction entre modalités.</a:t>
            </a:r>
            <a:endParaRPr lang="fr-FR" sz="1400" i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2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fr-FR" sz="2800" b="1" dirty="0">
                <a:solidFill>
                  <a:srgbClr val="376092"/>
                </a:solidFill>
              </a:rPr>
              <a:t>Des activités studieuses… et c’est tout 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81200" y="1116608"/>
            <a:ext cx="810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Activités partagées et activités distinctives : </a:t>
            </a:r>
          </a:p>
          <a:p>
            <a:r>
              <a:rPr lang="fr-FR" dirty="0"/>
              <a:t>Q</a:t>
            </a:r>
            <a:r>
              <a:rPr lang="fr-FR" dirty="0"/>
              <a:t>u’est-ce qui distingue au maximum les parcours d’usage au-delà des pratiques studieuses largement partagées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1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81200" y="1535114"/>
            <a:ext cx="3822700" cy="638177"/>
          </a:xfrm>
        </p:spPr>
        <p:txBody>
          <a:bodyPr>
            <a:normAutofit/>
          </a:bodyPr>
          <a:lstStyle/>
          <a:p>
            <a:r>
              <a:rPr lang="fr-FR" sz="1600" dirty="0"/>
              <a:t>Participation aux activités collectives selon le niveau de diplôme</a:t>
            </a:r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62700" y="1803404"/>
            <a:ext cx="3848100" cy="369886"/>
          </a:xfrm>
        </p:spPr>
        <p:txBody>
          <a:bodyPr>
            <a:noAutofit/>
          </a:bodyPr>
          <a:lstStyle/>
          <a:p>
            <a:r>
              <a:rPr lang="fr-FR" sz="1600" dirty="0"/>
              <a:t>Activités de lecture selon le niveau de diplôme</a:t>
            </a:r>
            <a:endParaRPr lang="fr-FR" sz="16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61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fr-FR" sz="2800" b="1" dirty="0">
                <a:solidFill>
                  <a:srgbClr val="376092"/>
                </a:solidFill>
              </a:rPr>
              <a:t>Des activités studieuses… et c’est tout 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81200" y="976908"/>
            <a:ext cx="810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poids du niveau de diplôme dans les activités déclarées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015613" y="2173290"/>
          <a:ext cx="4511710" cy="468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Espace réservé du contenu 17"/>
          <p:cNvGraphicFramePr>
            <a:graphicFrameLocks noGrp="1"/>
          </p:cNvGraphicFramePr>
          <p:nvPr>
            <p:ph sz="half" idx="2"/>
          </p:nvPr>
        </p:nvGraphicFramePr>
        <p:xfrm>
          <a:off x="1981200" y="2147576"/>
          <a:ext cx="3712866" cy="427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1879600" y="274638"/>
            <a:ext cx="8331200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800" b="1" dirty="0">
                <a:solidFill>
                  <a:srgbClr val="376092"/>
                </a:solidFill>
              </a:rPr>
              <a:t>Des activités studieuses… et c’est tout ? </a:t>
            </a:r>
            <a:endParaRPr lang="fr-FR" sz="28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/>
          </p:nvPr>
        </p:nvGraphicFramePr>
        <p:xfrm>
          <a:off x="1879600" y="1079501"/>
          <a:ext cx="8331200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79600" y="274638"/>
            <a:ext cx="8331200" cy="461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fr-FR" sz="2800" b="1" dirty="0">
                <a:solidFill>
                  <a:srgbClr val="376092"/>
                </a:solidFill>
              </a:rPr>
              <a:t>Activités studieuses et bibliothèque publique</a:t>
            </a:r>
            <a:endParaRPr lang="fr-FR" sz="28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4294967295"/>
          </p:nvPr>
        </p:nvSpPr>
        <p:spPr>
          <a:xfrm>
            <a:off x="1981200" y="981075"/>
            <a:ext cx="7786688" cy="5145088"/>
          </a:xfrm>
        </p:spPr>
        <p:txBody>
          <a:bodyPr spcFirstLastPara="1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endParaRPr sz="3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endParaRPr sz="3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endParaRPr sz="3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Résultats de l’enquête auprès des usagers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2018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defRPr/>
            </a:pPr>
            <a:r>
              <a:rPr lang="en-US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Phase qualitative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defRPr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defRPr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Etudes &amp; Recherche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defRPr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Bibliothèque Publique d’Information</a:t>
            </a: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eaLnBrk="1" fontAlgn="auto" hangingPunct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defRPr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4000" eaLnBrk="1" fontAlgn="auto" hangingPunct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defRPr/>
            </a:pP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0297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3"/>
          <p:cNvSpPr txBox="1">
            <a:spLocks noChangeArrowheads="1"/>
          </p:cNvSpPr>
          <p:nvPr/>
        </p:nvSpPr>
        <p:spPr bwMode="auto">
          <a:xfrm>
            <a:off x="2208214" y="981076"/>
            <a:ext cx="62515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b="1">
              <a:solidFill>
                <a:srgbClr val="9933FF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b="1">
              <a:solidFill>
                <a:srgbClr val="9933FF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Les données qualitatives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Recueillies par entretiens individuels ou collectifs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 </a:t>
            </a:r>
            <a:r>
              <a:rPr lang="en-US" sz="2000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endParaRPr lang="fr-FR"/>
          </a:p>
        </p:txBody>
      </p:sp>
      <p:sp>
        <p:nvSpPr>
          <p:cNvPr id="16386" name="Shape 94"/>
          <p:cNvSpPr txBox="1">
            <a:spLocks noChangeArrowheads="1"/>
          </p:cNvSpPr>
          <p:nvPr/>
        </p:nvSpPr>
        <p:spPr bwMode="auto">
          <a:xfrm>
            <a:off x="479426" y="1484314"/>
            <a:ext cx="820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/>
          </a:p>
        </p:txBody>
      </p:sp>
      <p:sp>
        <p:nvSpPr>
          <p:cNvPr id="16387" name="Shape 95"/>
          <p:cNvSpPr txBox="1">
            <a:spLocks noChangeArrowheads="1"/>
          </p:cNvSpPr>
          <p:nvPr/>
        </p:nvSpPr>
        <p:spPr bwMode="auto">
          <a:xfrm>
            <a:off x="2208214" y="3141664"/>
            <a:ext cx="8029575" cy="285432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latin typeface="Comic Sans MS" panose="030F0702030302020204" pitchFamily="66" charset="0"/>
                <a:sym typeface="Comic Sans MS" panose="030F0702030302020204" pitchFamily="66" charset="0"/>
              </a:rPr>
              <a:t>Un besoin de données subjectives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b="1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latin typeface="Comic Sans MS" panose="030F0702030302020204" pitchFamily="66" charset="0"/>
                <a:sym typeface="Comic Sans MS" panose="030F0702030302020204" pitchFamily="66" charset="0"/>
              </a:rPr>
              <a:t>Le rapport aux institutions, l’un des domaines de la vie sociale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latin typeface="Comic Sans MS" panose="030F0702030302020204" pitchFamily="66" charset="0"/>
                <a:sym typeface="Comic Sans MS" panose="030F0702030302020204" pitchFamily="66" charset="0"/>
              </a:rPr>
              <a:t>dans lesquels le recueil de ce type de données est nécessaire.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b="1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latin typeface="Comic Sans MS" panose="030F0702030302020204" pitchFamily="66" charset="0"/>
                <a:sym typeface="Comic Sans MS" panose="030F0702030302020204" pitchFamily="66" charset="0"/>
              </a:rPr>
              <a:t>Démarche scientifique rapportée à un domaine de validité.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b="1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b="1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1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0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100"/>
          <p:cNvSpPr txBox="1">
            <a:spLocks noChangeArrowheads="1"/>
          </p:cNvSpPr>
          <p:nvPr/>
        </p:nvSpPr>
        <p:spPr bwMode="auto">
          <a:xfrm>
            <a:off x="2208213" y="981076"/>
            <a:ext cx="6310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Résultats de précédentes enquêtes qualitatives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b="1">
              <a:solidFill>
                <a:srgbClr val="9933FF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>
                <a:latin typeface="Comic Sans MS" panose="030F0702030302020204" pitchFamily="66" charset="0"/>
                <a:sym typeface="Comic Sans MS" panose="030F0702030302020204" pitchFamily="66" charset="0"/>
              </a:rPr>
              <a:t>Les habitués, 1997- 60 entretiens  avec des assidus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8434" name="Shape 101"/>
          <p:cNvSpPr txBox="1">
            <a:spLocks noChangeArrowheads="1"/>
          </p:cNvSpPr>
          <p:nvPr/>
        </p:nvSpPr>
        <p:spPr bwMode="auto">
          <a:xfrm>
            <a:off x="1992313" y="1557339"/>
            <a:ext cx="820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/>
          </a:p>
        </p:txBody>
      </p:sp>
      <p:sp>
        <p:nvSpPr>
          <p:cNvPr id="102" name="Shape 102"/>
          <p:cNvSpPr txBox="1"/>
          <p:nvPr/>
        </p:nvSpPr>
        <p:spPr>
          <a:xfrm>
            <a:off x="2135189" y="2565400"/>
            <a:ext cx="7775575" cy="4046538"/>
          </a:xfrm>
          <a:prstGeom prst="rect">
            <a:avLst/>
          </a:prstGeom>
          <a:noFill/>
          <a:ln w="19050" cap="flat" cmpd="sng">
            <a:solidFill>
              <a:srgbClr val="8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/>
          <a:lstStyle/>
          <a:p>
            <a:pPr>
              <a:buClr>
                <a:srgbClr val="000000"/>
              </a:buClr>
              <a:buSzPts val="1800"/>
              <a:buFont typeface="Comic Sans MS"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   « 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C’est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existence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cette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bibliothèque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», « 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C’est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grand amour ».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C’est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 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maison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magique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» (femme, sans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emploi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>
              <a:buClr>
                <a:srgbClr val="000000"/>
              </a:buClr>
              <a:buSzPts val="1800"/>
              <a:buFont typeface="Comic Sans MS"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 Il y a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espèce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facilité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d’accès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» (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homme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intermittent du spectacle). « On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très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libre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ici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…pas de carte » (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enseignante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 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>
              <a:buClr>
                <a:srgbClr val="000000"/>
              </a:buClr>
              <a:buSzPts val="1800"/>
              <a:buFont typeface="Comic Sans MS"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 Il y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avait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tous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les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livres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ici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 » (femme, sans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emploi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), « 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Beaubourg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quand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vient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on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sûr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trouver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» (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étudiante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>
              <a:buClr>
                <a:srgbClr val="000000"/>
              </a:buClr>
              <a:buSzPts val="1800"/>
              <a:buFont typeface="Comic Sans MS"/>
              <a:buChar char="-"/>
              <a:defRPr/>
            </a:pP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 Je me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disais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Bpi,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qu’est-ce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ça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veut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dire déjà ?...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bibliothèque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populaire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? » (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étudiante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reprise </a:t>
            </a:r>
            <a:r>
              <a:rPr lang="en-US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d’étude</a:t>
            </a:r>
            <a:r>
              <a:rPr lang="en-US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017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7"/>
          <p:cNvSpPr txBox="1">
            <a:spLocks noChangeArrowheads="1"/>
          </p:cNvSpPr>
          <p:nvPr/>
        </p:nvSpPr>
        <p:spPr bwMode="auto">
          <a:xfrm>
            <a:off x="1703389" y="549276"/>
            <a:ext cx="6681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Les données 2018 – Rapport d’étude - société Test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endParaRPr lang="fr-FR"/>
          </a:p>
        </p:txBody>
      </p:sp>
      <p:sp>
        <p:nvSpPr>
          <p:cNvPr id="20482" name="Shape 108"/>
          <p:cNvSpPr txBox="1">
            <a:spLocks noChangeArrowheads="1"/>
          </p:cNvSpPr>
          <p:nvPr/>
        </p:nvSpPr>
        <p:spPr bwMode="auto">
          <a:xfrm>
            <a:off x="2135188" y="1628775"/>
            <a:ext cx="7497832" cy="486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Des habitués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« 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Depuis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deux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, je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suis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là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tous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les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jours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sauf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le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mardi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 » (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en reconversion)</a:t>
            </a:r>
            <a:endParaRPr lang="fr-FR" dirty="0"/>
          </a:p>
          <a:p>
            <a:pPr fontAlgn="base">
              <a:spcBef>
                <a:spcPts val="400"/>
              </a:spcBef>
              <a:spcAft>
                <a:spcPct val="0"/>
              </a:spcAft>
              <a:buSzPts val="2000"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« Je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viens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trois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fois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par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semaine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à la Bpi et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toujours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le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dimanche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 » (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étudiante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)</a:t>
            </a:r>
            <a:endParaRPr lang="fr-FR" dirty="0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15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entretiens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de face à face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auprès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d’usagers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recrutés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dans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les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espaces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de la Bpi entre le 26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avril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et le 28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mai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.</a:t>
            </a:r>
            <a:endParaRPr lang="fr-FR" dirty="0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Des habitués –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leur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vie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est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structurée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par la venue à la Bpi</a:t>
            </a:r>
            <a:endParaRPr lang="fr-FR" dirty="0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6 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étudiants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et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lycéens</a:t>
            </a:r>
            <a:endParaRPr lang="fr-FR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5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actifs</a:t>
            </a:r>
            <a:endParaRPr lang="fr-FR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2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actifs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en reconversion (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suivent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un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cursus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universitaire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) </a:t>
            </a:r>
            <a:endParaRPr lang="fr-FR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1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autodidacte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(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création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d’entreprise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)</a:t>
            </a:r>
            <a:endParaRPr lang="fr-FR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1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chômeur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77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1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Permanence – forte stabilité des représentations</a:t>
            </a:r>
            <a:b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De 1997 à 2018</a:t>
            </a:r>
            <a:r>
              <a:rPr lang="en-US" sz="2000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- un lieu indispensable</a:t>
            </a:r>
            <a:endParaRPr lang="fr-FR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  <p:sp>
        <p:nvSpPr>
          <p:cNvPr id="22530" name="Shape 114"/>
          <p:cNvSpPr txBox="1">
            <a:spLocks noGrp="1"/>
          </p:cNvSpPr>
          <p:nvPr>
            <p:ph type="body" idx="1"/>
          </p:nvPr>
        </p:nvSpPr>
        <p:spPr>
          <a:xfrm>
            <a:off x="1992313" y="1341438"/>
            <a:ext cx="8229600" cy="452596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C’est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un lieu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irremplaçable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 », « Si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demain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la Bpi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ferme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, je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serai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très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embêté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 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étudiant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)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endParaRPr lang="fr-FR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 Si je ne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peux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plus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venir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à la Bpi, je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suis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cuit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! 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)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endParaRPr lang="fr-FR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 Un lieu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dont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on ne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saurait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se passer 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en reconversion)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endParaRPr lang="fr-FR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endParaRPr lang="fr-FR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9933FF"/>
              </a:buClr>
              <a:buSzPts val="2000"/>
              <a:buNone/>
            </a:pPr>
            <a:r>
              <a:rPr lang="en-US" sz="2000" dirty="0" err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Que</a:t>
            </a:r>
            <a:r>
              <a:rPr lang="en-US" sz="2000" dirty="0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l’on</a:t>
            </a:r>
            <a:r>
              <a:rPr lang="en-US" sz="2000" dirty="0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occupe</a:t>
            </a:r>
            <a:r>
              <a:rPr lang="en-US" sz="2000" dirty="0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le plus </a:t>
            </a:r>
            <a:r>
              <a:rPr lang="en-US" sz="2000" dirty="0" err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longtemps</a:t>
            </a:r>
            <a:r>
              <a:rPr lang="en-US" sz="2000" dirty="0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possible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 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J’essaie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de faire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une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journée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continue de 5 à 6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heures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 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étudiante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)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 Je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m’arrange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pour faire la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fermeture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et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rester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de 14h00 à 22h00 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en reconversion).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9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1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Permanence – forte stabilité des représentations</a:t>
            </a:r>
            <a:b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De 1997 à 2018</a:t>
            </a:r>
            <a:r>
              <a:rPr lang="en-US" sz="2000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– liberté et ouverture</a:t>
            </a:r>
            <a:endParaRPr lang="fr-FR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buSzPts val="2000"/>
              <a:defRPr/>
            </a:pPr>
            <a:r>
              <a:rPr lang="en-US" sz="2000" dirty="0"/>
              <a:t>« </a:t>
            </a:r>
            <a:r>
              <a:rPr lang="en-US" sz="2000" dirty="0" err="1"/>
              <a:t>Ici</a:t>
            </a:r>
            <a:r>
              <a:rPr lang="en-US" sz="2000" dirty="0"/>
              <a:t> on se sent </a:t>
            </a:r>
            <a:r>
              <a:rPr lang="en-US" sz="2000" dirty="0" err="1"/>
              <a:t>libre</a:t>
            </a:r>
            <a:r>
              <a:rPr lang="en-US" sz="2000" dirty="0"/>
              <a:t>. On </a:t>
            </a:r>
            <a:r>
              <a:rPr lang="en-US" sz="2000" dirty="0" err="1"/>
              <a:t>est</a:t>
            </a:r>
            <a:r>
              <a:rPr lang="en-US" sz="2000" dirty="0"/>
              <a:t> pas </a:t>
            </a:r>
            <a:r>
              <a:rPr lang="en-US" sz="2000" dirty="0" err="1"/>
              <a:t>bloqué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à </a:t>
            </a:r>
            <a:r>
              <a:rPr lang="en-US" sz="2000" dirty="0" err="1"/>
              <a:t>Ste</a:t>
            </a:r>
            <a:r>
              <a:rPr lang="en-US" sz="2000" dirty="0"/>
              <a:t> Geneviève </a:t>
            </a:r>
            <a:r>
              <a:rPr lang="en-US" sz="2000" dirty="0" err="1"/>
              <a:t>où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devez</a:t>
            </a:r>
            <a:r>
              <a:rPr lang="en-US" sz="2000" dirty="0"/>
              <a:t> </a:t>
            </a:r>
            <a:r>
              <a:rPr lang="en-US" sz="2000" dirty="0" err="1"/>
              <a:t>prévenir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sortez</a:t>
            </a:r>
            <a:r>
              <a:rPr lang="en-US" sz="2000" dirty="0"/>
              <a:t> et </a:t>
            </a:r>
            <a:r>
              <a:rPr lang="en-US" sz="2000" dirty="0" err="1"/>
              <a:t>vous</a:t>
            </a:r>
            <a:r>
              <a:rPr lang="en-US" sz="2000" dirty="0"/>
              <a:t> ne </a:t>
            </a:r>
            <a:r>
              <a:rPr lang="en-US" sz="2000" dirty="0" err="1"/>
              <a:t>pouvez</a:t>
            </a:r>
            <a:r>
              <a:rPr lang="en-US" sz="2000" dirty="0"/>
              <a:t> pas </a:t>
            </a:r>
            <a:r>
              <a:rPr lang="en-US" sz="2000" dirty="0" err="1"/>
              <a:t>laisser</a:t>
            </a:r>
            <a:r>
              <a:rPr lang="en-US" sz="2000" dirty="0"/>
              <a:t> </a:t>
            </a:r>
            <a:r>
              <a:rPr lang="en-US" sz="2000" dirty="0" err="1"/>
              <a:t>votre</a:t>
            </a:r>
            <a:r>
              <a:rPr lang="en-US" sz="2000" dirty="0"/>
              <a:t> place plus de 20 minutes » (</a:t>
            </a:r>
            <a:r>
              <a:rPr lang="en-US" sz="2000" dirty="0" err="1"/>
              <a:t>étudiant</a:t>
            </a:r>
            <a:r>
              <a:rPr lang="en-US" sz="2000" dirty="0"/>
              <a:t>)</a:t>
            </a:r>
            <a:endParaRPr dirty="0"/>
          </a:p>
          <a:p>
            <a:pPr marL="342900" indent="-215900" eaLnBrk="1" fontAlgn="auto" hangingPunct="1"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defRPr/>
            </a:pPr>
            <a:r>
              <a:rPr lang="en-US" sz="2000" dirty="0"/>
              <a:t>« </a:t>
            </a:r>
            <a:r>
              <a:rPr lang="en-US" sz="2000" dirty="0" err="1"/>
              <a:t>Ici</a:t>
            </a:r>
            <a:r>
              <a:rPr lang="en-US" sz="2000" dirty="0"/>
              <a:t>, </a:t>
            </a:r>
            <a:r>
              <a:rPr lang="en-US" sz="2000" dirty="0" err="1"/>
              <a:t>c’est</a:t>
            </a:r>
            <a:r>
              <a:rPr lang="en-US" sz="2000" dirty="0"/>
              <a:t> convivial… Il </a:t>
            </a:r>
            <a:r>
              <a:rPr lang="en-US" sz="2000" dirty="0" err="1"/>
              <a:t>n’y</a:t>
            </a:r>
            <a:r>
              <a:rPr lang="en-US" sz="2000" dirty="0"/>
              <a:t> a pas trop de </a:t>
            </a:r>
            <a:r>
              <a:rPr lang="en-US" sz="2000" dirty="0" err="1"/>
              <a:t>contraintes</a:t>
            </a:r>
            <a:r>
              <a:rPr lang="en-US" sz="2000" dirty="0"/>
              <a:t> » (</a:t>
            </a:r>
            <a:r>
              <a:rPr lang="en-US" sz="2000" dirty="0" err="1"/>
              <a:t>actif</a:t>
            </a:r>
            <a:r>
              <a:rPr lang="en-US" sz="2000" dirty="0"/>
              <a:t>)</a:t>
            </a:r>
            <a:endParaRPr dirty="0"/>
          </a:p>
          <a:p>
            <a:pPr marL="342900" indent="-215900" eaLnBrk="1" fontAlgn="auto" hangingPunct="1"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defRPr/>
            </a:pPr>
            <a:r>
              <a:rPr lang="en-US" sz="2000" dirty="0"/>
              <a:t>« </a:t>
            </a:r>
            <a:r>
              <a:rPr lang="en-US" sz="2000" dirty="0" err="1"/>
              <a:t>C’est</a:t>
            </a:r>
            <a:r>
              <a:rPr lang="en-US" sz="2000" dirty="0"/>
              <a:t> </a:t>
            </a:r>
            <a:r>
              <a:rPr lang="en-US" sz="2000" dirty="0" err="1"/>
              <a:t>l’une</a:t>
            </a:r>
            <a:r>
              <a:rPr lang="en-US" sz="2000" dirty="0"/>
              <a:t> des </a:t>
            </a:r>
            <a:r>
              <a:rPr lang="en-US" sz="2000" dirty="0" err="1"/>
              <a:t>bibliothèques</a:t>
            </a:r>
            <a:r>
              <a:rPr lang="en-US" sz="2000" dirty="0"/>
              <a:t> les plus </a:t>
            </a:r>
            <a:r>
              <a:rPr lang="en-US" sz="2000" dirty="0" err="1"/>
              <a:t>arrangeantes</a:t>
            </a:r>
            <a:r>
              <a:rPr lang="en-US" sz="2000" dirty="0"/>
              <a:t> de Paris » (</a:t>
            </a:r>
            <a:r>
              <a:rPr lang="en-US" sz="2000" dirty="0" err="1"/>
              <a:t>actif</a:t>
            </a:r>
            <a:r>
              <a:rPr lang="en-US" sz="2000" dirty="0"/>
              <a:t>)</a:t>
            </a:r>
            <a:endParaRPr dirty="0"/>
          </a:p>
          <a:p>
            <a:pPr marL="342900" indent="-215900" eaLnBrk="1" fontAlgn="auto" hangingPunct="1"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defRPr/>
            </a:pPr>
            <a:r>
              <a:rPr lang="en-US" sz="2000" dirty="0"/>
              <a:t>« Des </a:t>
            </a:r>
            <a:r>
              <a:rPr lang="en-US" sz="2000" dirty="0" err="1"/>
              <a:t>horaires</a:t>
            </a:r>
            <a:r>
              <a:rPr lang="en-US" sz="2000" dirty="0"/>
              <a:t> </a:t>
            </a:r>
            <a:r>
              <a:rPr lang="en-US" sz="2000" dirty="0" err="1"/>
              <a:t>d’ouverture</a:t>
            </a:r>
            <a:r>
              <a:rPr lang="en-US" sz="2000" dirty="0"/>
              <a:t> </a:t>
            </a:r>
            <a:r>
              <a:rPr lang="en-US" sz="2000" dirty="0" err="1"/>
              <a:t>exceptionnels</a:t>
            </a:r>
            <a:r>
              <a:rPr lang="en-US" sz="2000" dirty="0"/>
              <a:t> » (</a:t>
            </a:r>
            <a:r>
              <a:rPr lang="en-US" sz="2000" dirty="0" err="1"/>
              <a:t>actif</a:t>
            </a:r>
            <a:r>
              <a:rPr lang="en-US" sz="2000" dirty="0"/>
              <a:t>) ; « Des </a:t>
            </a:r>
            <a:r>
              <a:rPr lang="en-US" sz="2000" dirty="0" err="1"/>
              <a:t>endroits</a:t>
            </a:r>
            <a:r>
              <a:rPr lang="en-US" sz="2000" dirty="0"/>
              <a:t> qui ferment </a:t>
            </a:r>
            <a:r>
              <a:rPr lang="en-US" sz="2000" dirty="0" err="1"/>
              <a:t>tard</a:t>
            </a:r>
            <a:r>
              <a:rPr lang="en-US" sz="2000" dirty="0"/>
              <a:t> </a:t>
            </a:r>
            <a:r>
              <a:rPr lang="en-US" sz="2000" dirty="0" err="1"/>
              <a:t>comme</a:t>
            </a:r>
            <a:r>
              <a:rPr lang="en-US" sz="2000" dirty="0"/>
              <a:t> </a:t>
            </a:r>
            <a:r>
              <a:rPr lang="en-US" sz="2000" dirty="0" err="1"/>
              <a:t>ici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n’y</a:t>
            </a:r>
            <a:r>
              <a:rPr lang="en-US" sz="2000" dirty="0"/>
              <a:t> en a pas » (</a:t>
            </a:r>
            <a:r>
              <a:rPr lang="en-US" sz="2000" dirty="0" err="1"/>
              <a:t>étudiante</a:t>
            </a:r>
            <a:r>
              <a:rPr lang="en-US" sz="2000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38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25"/>
          <p:cNvSpPr txBox="1">
            <a:spLocks noChangeArrowheads="1"/>
          </p:cNvSpPr>
          <p:nvPr/>
        </p:nvSpPr>
        <p:spPr bwMode="auto">
          <a:xfrm>
            <a:off x="1992314" y="981076"/>
            <a:ext cx="6230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Permanence – forte stabilité des représentations</a:t>
            </a:r>
            <a:endParaRPr lang="fr-FR"/>
          </a:p>
        </p:txBody>
      </p:sp>
      <p:sp>
        <p:nvSpPr>
          <p:cNvPr id="26626" name="Shape 126"/>
          <p:cNvSpPr txBox="1">
            <a:spLocks noChangeArrowheads="1"/>
          </p:cNvSpPr>
          <p:nvPr/>
        </p:nvSpPr>
        <p:spPr bwMode="auto">
          <a:xfrm>
            <a:off x="2711451" y="1844676"/>
            <a:ext cx="691356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La mine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d’or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: la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richesse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des collections</a:t>
            </a:r>
            <a:endParaRPr lang="fr-FR" dirty="0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On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trouve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tout « Il y a tout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ici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, les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livres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, la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Bd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, </a:t>
            </a:r>
            <a:endParaRPr lang="fr-FR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La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vidéo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 » (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)</a:t>
            </a:r>
            <a:endParaRPr lang="fr-FR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« Il y a des docs et des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bouquins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dans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tous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les </a:t>
            </a:r>
            <a:endParaRPr lang="fr-FR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domaines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 »; « 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J’ai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à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peu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près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60% des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ouvrages</a:t>
            </a:r>
            <a:endParaRPr lang="fr-FR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dont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j’ai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besoin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. » (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en reconversion)</a:t>
            </a:r>
            <a:endParaRPr lang="fr-FR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« 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J’ai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réussi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à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trouver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un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livre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que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je ne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trouve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nulle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part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ailleurs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dans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les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bibliothèques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parisiennes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même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dans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certaines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bibliothèques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  <a:sym typeface="Comic Sans MS" panose="030F0702030302020204" pitchFamily="66" charset="0"/>
              </a:rPr>
              <a:t>universitaires</a:t>
            </a:r>
            <a:r>
              <a:rPr lang="en-US" sz="2000" dirty="0">
                <a:latin typeface="Comic Sans MS" panose="030F0702030302020204" pitchFamily="66" charset="0"/>
                <a:sym typeface="Comic Sans MS" panose="030F0702030302020204" pitchFamily="66" charset="0"/>
              </a:rPr>
              <a:t> » (femme, active)</a:t>
            </a:r>
            <a:endParaRPr lang="fr-FR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3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849" y="90041"/>
            <a:ext cx="10515600" cy="871064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Bpi : </a:t>
            </a:r>
            <a:r>
              <a:rPr lang="fr-FR" sz="2400" dirty="0" smtClean="0"/>
              <a:t>Notoriété et fréquentation</a:t>
            </a:r>
            <a:br>
              <a:rPr lang="fr-FR" sz="2400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1600" dirty="0" smtClean="0"/>
              <a:t>de </a:t>
            </a:r>
            <a:r>
              <a:rPr lang="fr-FR" sz="1600" dirty="0"/>
              <a:t>février 1977 à décembre 2017, </a:t>
            </a:r>
            <a:r>
              <a:rPr lang="fr-FR" sz="1600" dirty="0" smtClean="0"/>
              <a:t>près </a:t>
            </a:r>
            <a:r>
              <a:rPr lang="fr-FR" sz="1600" dirty="0"/>
              <a:t>de </a:t>
            </a:r>
            <a:r>
              <a:rPr lang="fr-FR" sz="1600" b="1" dirty="0"/>
              <a:t>113 millions d’entrées</a:t>
            </a:r>
            <a:r>
              <a:rPr lang="fr-FR" sz="1600" dirty="0"/>
              <a:t> </a:t>
            </a:r>
            <a:r>
              <a:rPr lang="fr-FR" sz="1600" dirty="0" smtClean="0"/>
              <a:t>enregistrées</a:t>
            </a:r>
            <a:endParaRPr lang="fr-FR" sz="1600" dirty="0"/>
          </a:p>
        </p:txBody>
      </p:sp>
      <p:pic>
        <p:nvPicPr>
          <p:cNvPr id="1026" name="Picture 2" descr="RÃ©sultat de recherche d'images pour &quot;france carte muett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21" y="1502592"/>
            <a:ext cx="5246844" cy="49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401" y="2495473"/>
            <a:ext cx="24003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18646" y="6219594"/>
            <a:ext cx="5212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200" b="1" dirty="0"/>
              <a:t>Source</a:t>
            </a:r>
            <a:r>
              <a:rPr lang="fr-FR" sz="1200" dirty="0"/>
              <a:t> : Enquête </a:t>
            </a:r>
            <a:r>
              <a:rPr lang="fr-FR" sz="1200" dirty="0" err="1"/>
              <a:t>Crédoc</a:t>
            </a:r>
            <a:r>
              <a:rPr lang="fr-FR" sz="1200" dirty="0"/>
              <a:t> Conditions de vie et aspirations des Français, </a:t>
            </a:r>
            <a:endParaRPr lang="fr-FR" sz="1200" dirty="0" smtClean="0"/>
          </a:p>
          <a:p>
            <a:pPr lvl="1"/>
            <a:r>
              <a:rPr lang="fr-FR" sz="1200" dirty="0" smtClean="0"/>
              <a:t>décembre </a:t>
            </a:r>
            <a:r>
              <a:rPr lang="fr-FR" sz="1200" dirty="0"/>
              <a:t>2017-janvier 2018, 3016 personnes âgées de 15 ans et plus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172" y="5978827"/>
            <a:ext cx="74291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/>
              <a:t>« Avez-vous déjà entendu parler de la Bibliothèque publique d’information (Bpi) du Centre Pompidou à Paris ? </a:t>
            </a:r>
            <a:r>
              <a:rPr lang="fr-FR" sz="1200" i="1" dirty="0" smtClean="0"/>
              <a:t>»</a:t>
            </a:r>
          </a:p>
          <a:p>
            <a:endParaRPr lang="fr-FR" sz="1000" i="1" dirty="0" smtClean="0"/>
          </a:p>
          <a:p>
            <a:r>
              <a:rPr lang="fr-FR" sz="1200" i="1" dirty="0"/>
              <a:t>« Avez-vous déjà fréquenté la Bibliothèque publique d’information (Bpi) du Centre Pompidou à Paris ? »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2495267" y="2666806"/>
            <a:ext cx="230088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30</a:t>
            </a:r>
            <a:r>
              <a:rPr lang="fr-FR" b="1" dirty="0" smtClean="0"/>
              <a:t>%</a:t>
            </a:r>
            <a:r>
              <a:rPr lang="fr-FR" dirty="0" smtClean="0"/>
              <a:t> </a:t>
            </a:r>
            <a:r>
              <a:rPr lang="fr-FR" sz="1200" dirty="0" smtClean="0"/>
              <a:t>des personnes âgées </a:t>
            </a:r>
          </a:p>
          <a:p>
            <a:r>
              <a:rPr lang="fr-FR" sz="1200" dirty="0" smtClean="0"/>
              <a:t>de 15 ans et + connaissent la Bpi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8</a:t>
            </a:r>
            <a:r>
              <a:rPr lang="fr-FR" b="1" dirty="0" smtClean="0"/>
              <a:t>% </a:t>
            </a:r>
            <a:r>
              <a:rPr lang="fr-FR" sz="1200" dirty="0" smtClean="0"/>
              <a:t>l’ont fréquentée : </a:t>
            </a:r>
          </a:p>
          <a:p>
            <a:r>
              <a:rPr lang="fr-FR" sz="1200" dirty="0" smtClean="0"/>
              <a:t>   </a:t>
            </a:r>
            <a:r>
              <a:rPr lang="fr-FR" sz="1200" b="1" dirty="0" smtClean="0"/>
              <a:t>4,4 millions de personnes</a:t>
            </a:r>
            <a:endParaRPr lang="fr-FR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0219701" y="2897638"/>
            <a:ext cx="1619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48</a:t>
            </a:r>
            <a:r>
              <a:rPr lang="fr-FR" b="1" dirty="0"/>
              <a:t>% </a:t>
            </a:r>
            <a:r>
              <a:rPr lang="fr-FR" sz="1200" dirty="0" smtClean="0"/>
              <a:t>des parisiens</a:t>
            </a:r>
          </a:p>
          <a:p>
            <a:endParaRPr lang="fr-FR" sz="1200" dirty="0"/>
          </a:p>
          <a:p>
            <a:r>
              <a:rPr lang="fr-FR" b="1" dirty="0" smtClean="0"/>
              <a:t>27%</a:t>
            </a:r>
            <a:r>
              <a:rPr lang="fr-FR" sz="1200" dirty="0" smtClean="0"/>
              <a:t> de </a:t>
            </a:r>
            <a:r>
              <a:rPr lang="fr-FR" sz="1200" dirty="0" err="1" smtClean="0"/>
              <a:t>fréquentants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590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31"/>
          <p:cNvSpPr txBox="1">
            <a:spLocks noChangeArrowheads="1"/>
          </p:cNvSpPr>
          <p:nvPr/>
        </p:nvSpPr>
        <p:spPr bwMode="auto">
          <a:xfrm>
            <a:off x="1992313" y="981076"/>
            <a:ext cx="46847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800"/>
              <a:buFont typeface="Comic Sans MS" panose="030F0702030302020204" pitchFamily="66" charset="0"/>
              <a:buNone/>
            </a:pPr>
            <a:r>
              <a:rPr lang="en-US" sz="28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	</a:t>
            </a: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Stabilités - Avoir sa place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	dans un lieu public, la maison</a:t>
            </a:r>
            <a:endParaRPr lang="fr-FR"/>
          </a:p>
        </p:txBody>
      </p:sp>
      <p:sp>
        <p:nvSpPr>
          <p:cNvPr id="132" name="Shape 132"/>
          <p:cNvSpPr txBox="1"/>
          <p:nvPr/>
        </p:nvSpPr>
        <p:spPr>
          <a:xfrm>
            <a:off x="1992313" y="1557339"/>
            <a:ext cx="7416800" cy="5273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 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C’est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peu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deuxième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maison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» (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étudiant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 Un lieu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où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l’on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se sent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bien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» (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actif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 On a tout sous la main » (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étudiante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 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 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Ici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a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habitudes,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places » (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étudiante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« Il y a la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cafétéria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qui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permet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survivre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sans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avoir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à 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ressortir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» (</a:t>
            </a:r>
            <a:r>
              <a:rPr lang="en-US" sz="2000" kern="0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actif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reconversion).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ts val="2000"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buClr>
                <a:srgbClr val="000000"/>
              </a:buClr>
              <a:buFont typeface="Arial"/>
              <a:buNone/>
              <a:defRPr/>
            </a:pPr>
            <a:endParaRPr sz="20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8363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37"/>
          <p:cNvSpPr txBox="1">
            <a:spLocks noGrp="1"/>
          </p:cNvSpPr>
          <p:nvPr>
            <p:ph type="title"/>
          </p:nvPr>
        </p:nvSpPr>
        <p:spPr>
          <a:xfrm>
            <a:off x="1847850" y="620713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Et nuances - la maison bureau</a:t>
            </a:r>
            <a:b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</a:b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différents espaces qui structurent le temps </a:t>
            </a:r>
            <a:endParaRPr lang="fr-FR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endParaRPr sz="2000" dirty="0">
              <a:solidFill>
                <a:srgbClr val="9933FF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endParaRPr sz="2000" dirty="0">
              <a:solidFill>
                <a:srgbClr val="9933FF"/>
              </a:solidFill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r>
              <a:rPr lang="en-US" sz="2000" dirty="0"/>
              <a:t>« Je </a:t>
            </a:r>
            <a:r>
              <a:rPr lang="en-US" sz="2000" dirty="0" err="1"/>
              <a:t>suis</a:t>
            </a:r>
            <a:r>
              <a:rPr lang="en-US" sz="2000" dirty="0"/>
              <a:t> </a:t>
            </a:r>
            <a:r>
              <a:rPr lang="en-US" sz="2000" dirty="0" err="1"/>
              <a:t>enseignant</a:t>
            </a:r>
            <a:r>
              <a:rPr lang="en-US" sz="2000" dirty="0"/>
              <a:t>; chez </a:t>
            </a:r>
            <a:r>
              <a:rPr lang="en-US" sz="2000" dirty="0" err="1"/>
              <a:t>moi</a:t>
            </a:r>
            <a:r>
              <a:rPr lang="en-US" sz="2000" dirty="0"/>
              <a:t> je </a:t>
            </a:r>
            <a:r>
              <a:rPr lang="en-US" sz="2000" dirty="0" err="1"/>
              <a:t>n’ai</a:t>
            </a:r>
            <a:r>
              <a:rPr lang="en-US" sz="2000" dirty="0"/>
              <a:t> pas de table pour </a:t>
            </a:r>
            <a:r>
              <a:rPr lang="en-US" sz="2000" dirty="0" err="1"/>
              <a:t>travailler</a:t>
            </a:r>
            <a:r>
              <a:rPr lang="en-US" sz="2000" dirty="0"/>
              <a:t>. Je </a:t>
            </a:r>
            <a:r>
              <a:rPr lang="en-US" sz="2000" dirty="0" err="1"/>
              <a:t>viens</a:t>
            </a:r>
            <a:r>
              <a:rPr lang="en-US" sz="2000" dirty="0"/>
              <a:t> pour </a:t>
            </a:r>
            <a:r>
              <a:rPr lang="en-US" sz="2000" dirty="0" err="1"/>
              <a:t>corriger</a:t>
            </a:r>
            <a:r>
              <a:rPr lang="en-US" sz="2000" dirty="0"/>
              <a:t> des copies et </a:t>
            </a:r>
            <a:r>
              <a:rPr lang="en-US" sz="2000" dirty="0" err="1"/>
              <a:t>préparer</a:t>
            </a:r>
            <a:r>
              <a:rPr lang="en-US" sz="2000" dirty="0"/>
              <a:t> des </a:t>
            </a:r>
            <a:r>
              <a:rPr lang="en-US" sz="2000" dirty="0" err="1"/>
              <a:t>séries</a:t>
            </a:r>
            <a:r>
              <a:rPr lang="en-US" sz="2000" dirty="0"/>
              <a:t> </a:t>
            </a:r>
            <a:r>
              <a:rPr lang="en-US" sz="2000" dirty="0" err="1"/>
              <a:t>d’exercice</a:t>
            </a:r>
            <a:r>
              <a:rPr lang="en-US" sz="2000" dirty="0"/>
              <a:t>… » (</a:t>
            </a:r>
            <a:r>
              <a:rPr lang="en-US" sz="2000" dirty="0" err="1"/>
              <a:t>actif</a:t>
            </a:r>
            <a:r>
              <a:rPr lang="en-US" sz="2000" dirty="0"/>
              <a:t>)</a:t>
            </a:r>
            <a:endParaRPr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r>
              <a:rPr lang="en-US" sz="2000" dirty="0"/>
              <a:t>« </a:t>
            </a:r>
            <a:r>
              <a:rPr lang="en-US" sz="2000" dirty="0" err="1"/>
              <a:t>J’arrive</a:t>
            </a:r>
            <a:r>
              <a:rPr lang="en-US" sz="2000" dirty="0"/>
              <a:t> en fin de </a:t>
            </a:r>
            <a:r>
              <a:rPr lang="en-US" sz="2000" dirty="0" err="1"/>
              <a:t>journée</a:t>
            </a:r>
            <a:r>
              <a:rPr lang="en-US" sz="2000" dirty="0"/>
              <a:t>, je </a:t>
            </a:r>
            <a:r>
              <a:rPr lang="en-US" sz="2000" dirty="0" err="1"/>
              <a:t>passe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heure</a:t>
            </a:r>
            <a:r>
              <a:rPr lang="en-US" sz="2000" dirty="0"/>
              <a:t> à </a:t>
            </a:r>
            <a:r>
              <a:rPr lang="en-US" sz="2000" dirty="0" err="1"/>
              <a:t>l’espace</a:t>
            </a:r>
            <a:r>
              <a:rPr lang="en-US" sz="2000" dirty="0"/>
              <a:t> BD </a:t>
            </a:r>
            <a:r>
              <a:rPr lang="en-US" sz="2000" dirty="0" err="1"/>
              <a:t>puis</a:t>
            </a:r>
            <a:r>
              <a:rPr lang="en-US" sz="2000" dirty="0"/>
              <a:t> je </a:t>
            </a:r>
            <a:r>
              <a:rPr lang="en-US" sz="2000" dirty="0" err="1"/>
              <a:t>vais</a:t>
            </a:r>
            <a:r>
              <a:rPr lang="en-US" sz="2000" dirty="0"/>
              <a:t> </a:t>
            </a:r>
            <a:r>
              <a:rPr lang="en-US" sz="2000" dirty="0" err="1"/>
              <a:t>travailler</a:t>
            </a:r>
            <a:r>
              <a:rPr lang="en-US" sz="2000" dirty="0"/>
              <a:t> 2 </a:t>
            </a:r>
            <a:r>
              <a:rPr lang="en-US" sz="2000" dirty="0" err="1"/>
              <a:t>heures</a:t>
            </a:r>
            <a:r>
              <a:rPr lang="en-US" sz="2000" dirty="0"/>
              <a:t> » (</a:t>
            </a:r>
            <a:r>
              <a:rPr lang="en-US" sz="2000" dirty="0" err="1"/>
              <a:t>actif</a:t>
            </a:r>
            <a:r>
              <a:rPr lang="en-US" sz="2000" dirty="0"/>
              <a:t>)</a:t>
            </a:r>
            <a:endParaRPr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r>
              <a:rPr lang="en-US" sz="2000" dirty="0"/>
              <a:t>« Avec </a:t>
            </a:r>
            <a:r>
              <a:rPr lang="en-US" sz="2000" dirty="0" err="1"/>
              <a:t>mes</a:t>
            </a:r>
            <a:r>
              <a:rPr lang="en-US" sz="2000" dirty="0"/>
              <a:t> </a:t>
            </a:r>
            <a:r>
              <a:rPr lang="en-US" sz="2000" dirty="0" err="1"/>
              <a:t>amis</a:t>
            </a:r>
            <a:r>
              <a:rPr lang="en-US" sz="2000" dirty="0"/>
              <a:t>, on </a:t>
            </a:r>
            <a:r>
              <a:rPr lang="en-US" sz="2000" dirty="0" err="1"/>
              <a:t>travaille</a:t>
            </a:r>
            <a:r>
              <a:rPr lang="en-US" sz="2000" dirty="0"/>
              <a:t> 2 à 3 </a:t>
            </a:r>
            <a:r>
              <a:rPr lang="en-US" sz="2000" dirty="0" err="1"/>
              <a:t>heures</a:t>
            </a:r>
            <a:r>
              <a:rPr lang="en-US" sz="2000" dirty="0"/>
              <a:t>, on mange en </a:t>
            </a:r>
            <a:r>
              <a:rPr lang="en-US" sz="2000" dirty="0" err="1"/>
              <a:t>décalé</a:t>
            </a:r>
            <a:r>
              <a:rPr lang="en-US" sz="2000" dirty="0"/>
              <a:t> </a:t>
            </a:r>
            <a:r>
              <a:rPr lang="en-US" sz="2000" dirty="0" err="1"/>
              <a:t>vers</a:t>
            </a:r>
            <a:r>
              <a:rPr lang="en-US" sz="2000" dirty="0"/>
              <a:t> 16h avec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heure</a:t>
            </a:r>
            <a:r>
              <a:rPr lang="en-US" sz="2000" dirty="0"/>
              <a:t> de pause </a:t>
            </a:r>
            <a:r>
              <a:rPr lang="en-US" sz="2000" dirty="0" err="1"/>
              <a:t>puis</a:t>
            </a:r>
            <a:r>
              <a:rPr lang="en-US" sz="2000" dirty="0"/>
              <a:t> on </a:t>
            </a:r>
            <a:r>
              <a:rPr lang="en-US" sz="2000" dirty="0" err="1"/>
              <a:t>retravaille</a:t>
            </a:r>
            <a:r>
              <a:rPr lang="en-US" sz="2000" dirty="0"/>
              <a:t> 2 </a:t>
            </a:r>
            <a:r>
              <a:rPr lang="en-US" sz="2000" dirty="0" err="1"/>
              <a:t>heures</a:t>
            </a:r>
            <a:r>
              <a:rPr lang="en-US" sz="2000" dirty="0"/>
              <a:t> et on se fait </a:t>
            </a:r>
            <a:r>
              <a:rPr lang="en-US" sz="2000" dirty="0" err="1"/>
              <a:t>une</a:t>
            </a:r>
            <a:r>
              <a:rPr lang="en-US" sz="2000" dirty="0"/>
              <a:t> pause cigarette et </a:t>
            </a:r>
            <a:r>
              <a:rPr lang="en-US" sz="2000" dirty="0" err="1"/>
              <a:t>ainsi</a:t>
            </a:r>
            <a:r>
              <a:rPr lang="en-US" sz="2000" dirty="0"/>
              <a:t> de suite » (</a:t>
            </a:r>
            <a:r>
              <a:rPr lang="en-US" sz="2000" dirty="0" err="1"/>
              <a:t>étudiant</a:t>
            </a:r>
            <a:r>
              <a:rPr lang="en-US" sz="2000" dirty="0"/>
              <a:t>)</a:t>
            </a:r>
            <a:endParaRPr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buNone/>
              <a:defRPr/>
            </a:pPr>
            <a:endParaRPr sz="2000" dirty="0"/>
          </a:p>
          <a:p>
            <a:pPr marL="342900" indent="-215900" eaLnBrk="1" fontAlgn="auto" hangingPunct="1">
              <a:spcBef>
                <a:spcPts val="400"/>
              </a:spcBef>
              <a:buSzPts val="2000"/>
              <a:buNone/>
              <a:defRPr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43992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4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Une fréquentation structurée autour d’un projet de travail</a:t>
            </a:r>
            <a:endParaRPr lang="fr-FR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buClr>
                <a:srgbClr val="9933FF"/>
              </a:buClr>
              <a:buSzPts val="2000"/>
              <a:defRPr/>
            </a:pPr>
            <a:r>
              <a:rPr lang="en-US" sz="2000" dirty="0">
                <a:solidFill>
                  <a:srgbClr val="9933FF"/>
                </a:solidFill>
              </a:rPr>
              <a:t>La </a:t>
            </a:r>
            <a:r>
              <a:rPr lang="en-US" sz="2000" dirty="0" err="1">
                <a:solidFill>
                  <a:srgbClr val="9933FF"/>
                </a:solidFill>
              </a:rPr>
              <a:t>préparation</a:t>
            </a:r>
            <a:r>
              <a:rPr lang="en-US" sz="2000" dirty="0">
                <a:solidFill>
                  <a:srgbClr val="9933FF"/>
                </a:solidFill>
              </a:rPr>
              <a:t> d’un </a:t>
            </a:r>
            <a:r>
              <a:rPr lang="en-US" sz="2000" dirty="0" err="1">
                <a:solidFill>
                  <a:srgbClr val="9933FF"/>
                </a:solidFill>
              </a:rPr>
              <a:t>examen</a:t>
            </a:r>
            <a:r>
              <a:rPr lang="en-US" sz="2000" dirty="0">
                <a:solidFill>
                  <a:srgbClr val="9933FF"/>
                </a:solidFill>
              </a:rPr>
              <a:t>, d’un </a:t>
            </a:r>
            <a:r>
              <a:rPr lang="en-US" sz="2000" dirty="0" err="1">
                <a:solidFill>
                  <a:srgbClr val="9933FF"/>
                </a:solidFill>
              </a:rPr>
              <a:t>diplôme</a:t>
            </a:r>
            <a:endParaRPr sz="2000"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buNone/>
              <a:defRPr/>
            </a:pPr>
            <a:r>
              <a:rPr lang="en-US" sz="2000" dirty="0"/>
              <a:t>« Je </a:t>
            </a:r>
            <a:r>
              <a:rPr lang="en-US" sz="2000" dirty="0" err="1"/>
              <a:t>suis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la </a:t>
            </a:r>
            <a:r>
              <a:rPr lang="en-US" sz="2000" dirty="0" err="1"/>
              <a:t>fonction</a:t>
            </a:r>
            <a:r>
              <a:rPr lang="en-US" sz="2000" dirty="0"/>
              <a:t> </a:t>
            </a:r>
            <a:r>
              <a:rPr lang="en-US" sz="2000" dirty="0" err="1"/>
              <a:t>publique</a:t>
            </a:r>
            <a:r>
              <a:rPr lang="en-US" sz="2000" dirty="0"/>
              <a:t> et </a:t>
            </a:r>
            <a:r>
              <a:rPr lang="en-US" sz="2000" dirty="0" err="1"/>
              <a:t>c’est</a:t>
            </a:r>
            <a:r>
              <a:rPr lang="en-US" sz="2000" dirty="0"/>
              <a:t> ma 5è </a:t>
            </a:r>
            <a:r>
              <a:rPr lang="en-US" sz="2000" dirty="0" err="1"/>
              <a:t>année</a:t>
            </a:r>
            <a:r>
              <a:rPr lang="en-US" sz="2000" dirty="0"/>
              <a:t> de reprise </a:t>
            </a:r>
            <a:r>
              <a:rPr lang="en-US" sz="2000" dirty="0" err="1"/>
              <a:t>d’étude</a:t>
            </a:r>
            <a:r>
              <a:rPr lang="en-US" sz="2000" dirty="0"/>
              <a:t>. Je </a:t>
            </a:r>
            <a:r>
              <a:rPr lang="en-US" sz="2000" dirty="0" err="1"/>
              <a:t>prépare</a:t>
            </a:r>
            <a:r>
              <a:rPr lang="en-US" sz="2000" dirty="0"/>
              <a:t> un Master » (</a:t>
            </a:r>
            <a:r>
              <a:rPr lang="en-US" sz="2000" dirty="0" err="1"/>
              <a:t>actif</a:t>
            </a:r>
            <a:r>
              <a:rPr lang="en-US" sz="2000" dirty="0"/>
              <a:t> en reconversion)</a:t>
            </a:r>
            <a:endParaRPr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spcBef>
                <a:spcPts val="400"/>
              </a:spcBef>
              <a:buClr>
                <a:srgbClr val="9933FF"/>
              </a:buClr>
              <a:buSzPts val="2000"/>
              <a:buNone/>
              <a:defRPr/>
            </a:pPr>
            <a:r>
              <a:rPr lang="en-US" sz="2000" dirty="0">
                <a:solidFill>
                  <a:srgbClr val="9933FF"/>
                </a:solidFill>
              </a:rPr>
              <a:t>. La </a:t>
            </a:r>
            <a:r>
              <a:rPr lang="en-US" sz="2000" dirty="0" err="1">
                <a:solidFill>
                  <a:srgbClr val="9933FF"/>
                </a:solidFill>
              </a:rPr>
              <a:t>poursuite</a:t>
            </a:r>
            <a:r>
              <a:rPr lang="en-US" sz="2000" dirty="0">
                <a:solidFill>
                  <a:srgbClr val="9933FF"/>
                </a:solidFill>
              </a:rPr>
              <a:t> d’un </a:t>
            </a:r>
            <a:r>
              <a:rPr lang="en-US" sz="2000" dirty="0" err="1">
                <a:solidFill>
                  <a:srgbClr val="9933FF"/>
                </a:solidFill>
              </a:rPr>
              <a:t>projet</a:t>
            </a:r>
            <a:r>
              <a:rPr lang="en-US" sz="2000" dirty="0">
                <a:solidFill>
                  <a:srgbClr val="9933FF"/>
                </a:solidFill>
              </a:rPr>
              <a:t> personnel</a:t>
            </a:r>
            <a:endParaRPr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buNone/>
              <a:defRPr/>
            </a:pPr>
            <a:r>
              <a:rPr lang="en-US" sz="2000" dirty="0"/>
              <a:t>« Je </a:t>
            </a:r>
            <a:r>
              <a:rPr lang="en-US" sz="2000" dirty="0" err="1"/>
              <a:t>suis</a:t>
            </a:r>
            <a:r>
              <a:rPr lang="en-US" sz="2000" dirty="0"/>
              <a:t> en </a:t>
            </a:r>
            <a:r>
              <a:rPr lang="en-US" sz="2000" dirty="0" err="1"/>
              <a:t>recherche</a:t>
            </a:r>
            <a:r>
              <a:rPr lang="en-US" sz="2000" dirty="0"/>
              <a:t> </a:t>
            </a:r>
            <a:r>
              <a:rPr lang="en-US" sz="2000" dirty="0" err="1"/>
              <a:t>d’emploi</a:t>
            </a:r>
            <a:r>
              <a:rPr lang="en-US" sz="2000" dirty="0"/>
              <a:t>. </a:t>
            </a:r>
            <a:r>
              <a:rPr lang="en-US" sz="2000" dirty="0" err="1"/>
              <a:t>Dans</a:t>
            </a:r>
            <a:r>
              <a:rPr lang="en-US" sz="2000" dirty="0"/>
              <a:t> le cadre de ma recherché, je </a:t>
            </a:r>
            <a:r>
              <a:rPr lang="en-US" sz="2000" dirty="0" err="1"/>
              <a:t>travaille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des </a:t>
            </a:r>
            <a:r>
              <a:rPr lang="en-US" sz="2000" dirty="0" err="1"/>
              <a:t>projets</a:t>
            </a:r>
            <a:r>
              <a:rPr lang="en-US" sz="2000" dirty="0"/>
              <a:t> </a:t>
            </a:r>
            <a:r>
              <a:rPr lang="en-US" sz="2000" dirty="0" err="1"/>
              <a:t>dans</a:t>
            </a:r>
            <a:r>
              <a:rPr lang="en-US" sz="2000" dirty="0"/>
              <a:t> le </a:t>
            </a:r>
            <a:r>
              <a:rPr lang="en-US" sz="2000" dirty="0" err="1"/>
              <a:t>domaine</a:t>
            </a:r>
            <a:r>
              <a:rPr lang="en-US" sz="2000" dirty="0"/>
              <a:t> des ONG » (</a:t>
            </a:r>
            <a:r>
              <a:rPr lang="en-US" sz="2000" dirty="0" err="1"/>
              <a:t>actif</a:t>
            </a:r>
            <a:r>
              <a:rPr lang="en-US" sz="2000" dirty="0"/>
              <a:t> en </a:t>
            </a:r>
            <a:r>
              <a:rPr lang="en-US" sz="2000" dirty="0" err="1"/>
              <a:t>recherche</a:t>
            </a:r>
            <a:r>
              <a:rPr lang="en-US" sz="2000" dirty="0"/>
              <a:t> </a:t>
            </a:r>
            <a:r>
              <a:rPr lang="en-US" sz="2000" dirty="0" err="1"/>
              <a:t>d’emploi</a:t>
            </a:r>
            <a:r>
              <a:rPr lang="en-US" sz="2000" dirty="0"/>
              <a:t>)</a:t>
            </a:r>
            <a:endParaRPr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spcBef>
                <a:spcPts val="400"/>
              </a:spcBef>
              <a:buClr>
                <a:srgbClr val="9933FF"/>
              </a:buClr>
              <a:buSzPts val="2000"/>
              <a:buNone/>
              <a:defRPr/>
            </a:pPr>
            <a:r>
              <a:rPr lang="en-US" sz="2000" dirty="0">
                <a:solidFill>
                  <a:srgbClr val="9933FF"/>
                </a:solidFill>
              </a:rPr>
              <a:t>La </a:t>
            </a:r>
            <a:r>
              <a:rPr lang="en-US" sz="2000" dirty="0" err="1">
                <a:solidFill>
                  <a:srgbClr val="9933FF"/>
                </a:solidFill>
              </a:rPr>
              <a:t>réalisation</a:t>
            </a:r>
            <a:r>
              <a:rPr lang="en-US" sz="2000" dirty="0">
                <a:solidFill>
                  <a:srgbClr val="9933FF"/>
                </a:solidFill>
              </a:rPr>
              <a:t> de </a:t>
            </a:r>
            <a:r>
              <a:rPr lang="en-US" sz="2000" dirty="0" err="1">
                <a:solidFill>
                  <a:srgbClr val="9933FF"/>
                </a:solidFill>
              </a:rPr>
              <a:t>travaux</a:t>
            </a:r>
            <a:r>
              <a:rPr lang="en-US" sz="2000" dirty="0">
                <a:solidFill>
                  <a:srgbClr val="9933FF"/>
                </a:solidFill>
              </a:rPr>
              <a:t> </a:t>
            </a:r>
            <a:r>
              <a:rPr lang="en-US" sz="2000" dirty="0" err="1">
                <a:solidFill>
                  <a:srgbClr val="9933FF"/>
                </a:solidFill>
              </a:rPr>
              <a:t>personnels</a:t>
            </a:r>
            <a:endParaRPr dirty="0"/>
          </a:p>
          <a:p>
            <a:pPr marL="342900" indent="-342900" eaLnBrk="1" fontAlgn="auto" hangingPunct="1">
              <a:spcBef>
                <a:spcPts val="400"/>
              </a:spcBef>
              <a:buSzPts val="2000"/>
              <a:buNone/>
              <a:defRPr/>
            </a:pPr>
            <a:r>
              <a:rPr lang="en-US" sz="2000" dirty="0"/>
              <a:t>« Je </a:t>
            </a:r>
            <a:r>
              <a:rPr lang="en-US" sz="2000" dirty="0" err="1"/>
              <a:t>travaille</a:t>
            </a:r>
            <a:r>
              <a:rPr lang="en-US" sz="2000" dirty="0"/>
              <a:t> aux </a:t>
            </a:r>
            <a:r>
              <a:rPr lang="en-US" sz="2000" dirty="0" err="1"/>
              <a:t>impôts</a:t>
            </a:r>
            <a:r>
              <a:rPr lang="en-US" sz="2000" dirty="0"/>
              <a:t>, je </a:t>
            </a:r>
            <a:r>
              <a:rPr lang="en-US" sz="2000" dirty="0" err="1"/>
              <a:t>contrôle</a:t>
            </a:r>
            <a:r>
              <a:rPr lang="en-US" sz="2000" dirty="0"/>
              <a:t> des </a:t>
            </a:r>
            <a:r>
              <a:rPr lang="en-US" sz="2000" dirty="0" err="1"/>
              <a:t>entreprises</a:t>
            </a:r>
            <a:r>
              <a:rPr lang="en-US" sz="2000" dirty="0"/>
              <a:t>. </a:t>
            </a:r>
            <a:r>
              <a:rPr lang="en-US" sz="2000" dirty="0" err="1"/>
              <a:t>Cela</a:t>
            </a:r>
            <a:r>
              <a:rPr lang="en-US" sz="2000" dirty="0"/>
              <a:t> me </a:t>
            </a:r>
            <a:r>
              <a:rPr lang="en-US" sz="2000" dirty="0" err="1"/>
              <a:t>permet</a:t>
            </a:r>
            <a:r>
              <a:rPr lang="en-US" sz="2000" dirty="0"/>
              <a:t> de </a:t>
            </a:r>
            <a:r>
              <a:rPr lang="en-US" sz="2000" dirty="0" err="1"/>
              <a:t>travailler</a:t>
            </a:r>
            <a:r>
              <a:rPr lang="en-US" sz="2000" dirty="0"/>
              <a:t> </a:t>
            </a:r>
            <a:r>
              <a:rPr lang="en-US" sz="2000" dirty="0" err="1"/>
              <a:t>efficacement</a:t>
            </a:r>
            <a:r>
              <a:rPr lang="en-US" sz="2000" dirty="0"/>
              <a:t> et </a:t>
            </a:r>
            <a:r>
              <a:rPr lang="en-US" sz="2000" dirty="0" err="1"/>
              <a:t>j’ai</a:t>
            </a:r>
            <a:r>
              <a:rPr lang="en-US" sz="2000" dirty="0"/>
              <a:t> </a:t>
            </a:r>
            <a:r>
              <a:rPr lang="en-US" sz="2000" dirty="0" err="1"/>
              <a:t>toute</a:t>
            </a:r>
            <a:r>
              <a:rPr lang="en-US" sz="2000" dirty="0"/>
              <a:t> la documentation sous la main » (</a:t>
            </a:r>
            <a:r>
              <a:rPr lang="en-US" sz="2000" dirty="0" err="1"/>
              <a:t>actif</a:t>
            </a:r>
            <a:r>
              <a:rPr lang="en-US" sz="2000" dirty="0"/>
              <a:t>)</a:t>
            </a:r>
            <a:endParaRPr dirty="0"/>
          </a:p>
          <a:p>
            <a:pPr marL="342900" indent="-215900" eaLnBrk="1" fontAlgn="auto" hangingPunct="1">
              <a:spcBef>
                <a:spcPts val="400"/>
              </a:spcBef>
              <a:buSzPts val="2000"/>
              <a:buNone/>
              <a:defRPr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69020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49"/>
          <p:cNvSpPr txBox="1">
            <a:spLocks noGrp="1"/>
          </p:cNvSpPr>
          <p:nvPr>
            <p:ph type="title"/>
          </p:nvPr>
        </p:nvSpPr>
        <p:spPr>
          <a:xfrm>
            <a:off x="1981201" y="274638"/>
            <a:ext cx="6562725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Stabilités et nuances : Un melting pot</a:t>
            </a:r>
            <a:endParaRPr lang="fr-FR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90000"/>
              </a:lnSpc>
              <a:spcBef>
                <a:spcPts val="0"/>
              </a:spcBef>
              <a:buSzPts val="2000"/>
              <a:defRPr/>
            </a:pPr>
            <a:r>
              <a:rPr lang="en-US" sz="2000" dirty="0"/>
              <a:t>« </a:t>
            </a:r>
            <a:r>
              <a:rPr lang="en-US" sz="2000" dirty="0" err="1"/>
              <a:t>Ici</a:t>
            </a:r>
            <a:r>
              <a:rPr lang="en-US" sz="2000" dirty="0"/>
              <a:t>, </a:t>
            </a:r>
            <a:r>
              <a:rPr lang="en-US" sz="2000" dirty="0" err="1"/>
              <a:t>il</a:t>
            </a:r>
            <a:r>
              <a:rPr lang="en-US" sz="2000" dirty="0"/>
              <a:t> y a tout le monde, </a:t>
            </a:r>
            <a:r>
              <a:rPr lang="en-US" sz="2000" dirty="0" err="1"/>
              <a:t>c’est</a:t>
            </a:r>
            <a:r>
              <a:rPr lang="en-US" sz="2000" dirty="0"/>
              <a:t> le melting pot » (</a:t>
            </a:r>
            <a:r>
              <a:rPr lang="en-US" sz="2000" dirty="0" err="1"/>
              <a:t>étudiante</a:t>
            </a:r>
            <a:r>
              <a:rPr lang="en-US" sz="2000" dirty="0"/>
              <a:t>)</a:t>
            </a:r>
            <a:endParaRPr dirty="0"/>
          </a:p>
          <a:p>
            <a:pPr marL="342900" indent="-215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defRPr/>
            </a:pPr>
            <a:r>
              <a:rPr lang="en-US" sz="2000" dirty="0"/>
              <a:t>« </a:t>
            </a:r>
            <a:r>
              <a:rPr lang="en-US" sz="2000" dirty="0" err="1"/>
              <a:t>Même</a:t>
            </a:r>
            <a:r>
              <a:rPr lang="en-US" sz="2000" dirty="0"/>
              <a:t> des SDF et des gens un </a:t>
            </a:r>
            <a:r>
              <a:rPr lang="en-US" sz="2000" dirty="0" err="1"/>
              <a:t>peu</a:t>
            </a:r>
            <a:r>
              <a:rPr lang="en-US" sz="2000" dirty="0"/>
              <a:t> </a:t>
            </a:r>
            <a:r>
              <a:rPr lang="en-US" sz="2000" dirty="0" err="1"/>
              <a:t>dérangés</a:t>
            </a:r>
            <a:r>
              <a:rPr lang="en-US" sz="2000" dirty="0"/>
              <a:t> (</a:t>
            </a:r>
            <a:r>
              <a:rPr lang="en-US" sz="2000" dirty="0" err="1"/>
              <a:t>actif</a:t>
            </a:r>
            <a:r>
              <a:rPr lang="en-US" sz="2000" dirty="0"/>
              <a:t>)</a:t>
            </a:r>
            <a:endParaRPr dirty="0"/>
          </a:p>
          <a:p>
            <a:pPr marL="342900" indent="-215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defRPr/>
            </a:pPr>
            <a:r>
              <a:rPr lang="en-US" sz="2000" dirty="0"/>
              <a:t>« On </a:t>
            </a:r>
            <a:r>
              <a:rPr lang="en-US" sz="2000" dirty="0" err="1"/>
              <a:t>croise</a:t>
            </a:r>
            <a:r>
              <a:rPr lang="en-US" sz="2000" dirty="0"/>
              <a:t> </a:t>
            </a:r>
            <a:r>
              <a:rPr lang="en-US" sz="2000" dirty="0" err="1"/>
              <a:t>aussi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 des gens qui </a:t>
            </a:r>
            <a:r>
              <a:rPr lang="en-US" sz="2000" dirty="0" err="1"/>
              <a:t>ont</a:t>
            </a:r>
            <a:r>
              <a:rPr lang="en-US" sz="2000" dirty="0"/>
              <a:t> un double </a:t>
            </a:r>
            <a:r>
              <a:rPr lang="en-US" sz="2000" dirty="0" err="1"/>
              <a:t>doctorat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des SDF » (</a:t>
            </a:r>
            <a:r>
              <a:rPr lang="en-US" sz="2000" dirty="0" err="1"/>
              <a:t>actif</a:t>
            </a:r>
            <a:r>
              <a:rPr lang="en-US" sz="2000" dirty="0"/>
              <a:t> en reconversion)</a:t>
            </a:r>
            <a:endParaRPr dirty="0"/>
          </a:p>
          <a:p>
            <a:pPr marL="342900" indent="-215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defRPr/>
            </a:pPr>
            <a:r>
              <a:rPr lang="en-US" sz="2000" dirty="0"/>
              <a:t>« </a:t>
            </a:r>
            <a:r>
              <a:rPr lang="en-US" sz="2000" dirty="0" err="1"/>
              <a:t>C’est</a:t>
            </a:r>
            <a:r>
              <a:rPr lang="en-US" sz="2000" dirty="0"/>
              <a:t> un lieu de </a:t>
            </a:r>
            <a:r>
              <a:rPr lang="en-US" sz="2000" dirty="0" err="1"/>
              <a:t>socialisation</a:t>
            </a:r>
            <a:r>
              <a:rPr lang="en-US" sz="2000" dirty="0"/>
              <a:t> qui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éviter</a:t>
            </a:r>
            <a:r>
              <a:rPr lang="en-US" sz="2000" dirty="0"/>
              <a:t> à un certain </a:t>
            </a:r>
            <a:r>
              <a:rPr lang="en-US" sz="2000" dirty="0" err="1"/>
              <a:t>nombre</a:t>
            </a:r>
            <a:r>
              <a:rPr lang="en-US" sz="2000" dirty="0"/>
              <a:t> de </a:t>
            </a:r>
            <a:r>
              <a:rPr lang="en-US" sz="2000" dirty="0" err="1"/>
              <a:t>personnes</a:t>
            </a:r>
            <a:r>
              <a:rPr lang="en-US" sz="2000" dirty="0"/>
              <a:t> de se </a:t>
            </a:r>
            <a:r>
              <a:rPr lang="en-US" sz="2000" dirty="0" err="1"/>
              <a:t>marginaliser</a:t>
            </a:r>
            <a:r>
              <a:rPr lang="en-US" sz="2000" dirty="0"/>
              <a:t> » (</a:t>
            </a:r>
            <a:r>
              <a:rPr lang="en-US" sz="2000" dirty="0" err="1"/>
              <a:t>actif</a:t>
            </a:r>
            <a:r>
              <a:rPr lang="en-US" sz="2000" dirty="0"/>
              <a:t> en reconversion).</a:t>
            </a:r>
            <a:endParaRPr dirty="0"/>
          </a:p>
          <a:p>
            <a:pPr marL="342900" indent="-215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buNone/>
              <a:defRPr/>
            </a:pPr>
            <a:endParaRPr sz="2000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400"/>
              </a:spcBef>
              <a:buSzPts val="2000"/>
              <a:defRPr/>
            </a:pPr>
            <a:r>
              <a:rPr lang="en-US" sz="2000" dirty="0"/>
              <a:t>« </a:t>
            </a:r>
            <a:r>
              <a:rPr lang="en-US" sz="2000" dirty="0" err="1"/>
              <a:t>C’est</a:t>
            </a:r>
            <a:r>
              <a:rPr lang="en-US" sz="2000" dirty="0"/>
              <a:t> un lieu qui </a:t>
            </a:r>
            <a:r>
              <a:rPr lang="en-US" sz="2000" dirty="0" err="1"/>
              <a:t>contribue</a:t>
            </a:r>
            <a:r>
              <a:rPr lang="en-US" sz="2000" dirty="0"/>
              <a:t> au </a:t>
            </a:r>
            <a:r>
              <a:rPr lang="en-US" sz="2000" dirty="0" err="1"/>
              <a:t>bien-être</a:t>
            </a:r>
            <a:r>
              <a:rPr lang="en-US" sz="2000" dirty="0"/>
              <a:t> de la population » (</a:t>
            </a:r>
            <a:r>
              <a:rPr lang="en-US" sz="2000" dirty="0" err="1"/>
              <a:t>actif</a:t>
            </a:r>
            <a:r>
              <a:rPr lang="en-US" sz="2000" dirty="0"/>
              <a:t> en reconversion)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3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5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6923088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Stabilité - Des critiques à bas bruit</a:t>
            </a:r>
            <a:endParaRPr lang="fr-FR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  <p:sp>
        <p:nvSpPr>
          <p:cNvPr id="36866" name="Shape 156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endParaRPr lang="fr-FR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0" indent="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 Si je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fais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la queue, je sais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je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vais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pouvoir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rester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jusqu’à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22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heures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étudiante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)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0" indent="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endParaRPr lang="fr-FR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0" indent="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 En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même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temps,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y a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près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de 2 000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personnes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qui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viennent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chaque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jour,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c’est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beaucoup de monde 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)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0" indent="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endParaRPr lang="fr-FR" sz="2000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  <a:p>
            <a:pPr marL="0" indent="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« Avec les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problèmes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sécurité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faut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bien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 faire les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contrôles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 » (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actif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Comic Sans MS" panose="030F0702030302020204" pitchFamily="66" charset="0"/>
              </a:rPr>
              <a:t>)</a:t>
            </a:r>
            <a:endParaRPr lang="fr-FR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  <a:sym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1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61"/>
          <p:cNvSpPr txBox="1">
            <a:spLocks noChangeArrowheads="1"/>
          </p:cNvSpPr>
          <p:nvPr/>
        </p:nvSpPr>
        <p:spPr bwMode="auto">
          <a:xfrm>
            <a:off x="1992313" y="981076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/>
          </a:p>
        </p:txBody>
      </p:sp>
      <p:sp>
        <p:nvSpPr>
          <p:cNvPr id="38914" name="Shape 162"/>
          <p:cNvSpPr txBox="1">
            <a:spLocks noChangeArrowheads="1"/>
          </p:cNvSpPr>
          <p:nvPr/>
        </p:nvSpPr>
        <p:spPr bwMode="auto">
          <a:xfrm>
            <a:off x="1992314" y="260350"/>
            <a:ext cx="79914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9933FF"/>
              </a:buClr>
              <a:buSzPts val="2000"/>
              <a:buFont typeface="Comic Sans MS" panose="030F0702030302020204" pitchFamily="66" charset="0"/>
              <a:buNone/>
            </a:pPr>
            <a:r>
              <a:rPr lang="en-US" sz="2000" b="1">
                <a:solidFill>
                  <a:srgbClr val="9933FF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Conclusion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>
              <a:solidFill>
                <a:srgbClr val="9933FF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>
              <a:solidFill>
                <a:srgbClr val="9933FF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>
              <a:solidFill>
                <a:srgbClr val="9933FF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>
                <a:latin typeface="Comic Sans MS" panose="030F0702030302020204" pitchFamily="66" charset="0"/>
                <a:sym typeface="Comic Sans MS" panose="030F0702030302020204" pitchFamily="66" charset="0"/>
              </a:rPr>
              <a:t>Des représentations de la Bpi qui sont stables de 1997 à 2018.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>
                <a:latin typeface="Comic Sans MS" panose="030F0702030302020204" pitchFamily="66" charset="0"/>
                <a:sym typeface="Comic Sans MS" panose="030F0702030302020204" pitchFamily="66" charset="0"/>
              </a:rPr>
              <a:t>Un lieu public ouvert à tous qui favorise l’accès aux connaissances.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>
                <a:latin typeface="Comic Sans MS" panose="030F0702030302020204" pitchFamily="66" charset="0"/>
                <a:sym typeface="Comic Sans MS" panose="030F0702030302020204" pitchFamily="66" charset="0"/>
              </a:rPr>
              <a:t>S’y faire une place à soi : un opérateur dans la construction des savoirs.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</a:pPr>
            <a:endParaRPr lang="fr-FR" sz="2000">
              <a:latin typeface="Comic Sans MS" panose="030F0702030302020204" pitchFamily="66" charset="0"/>
              <a:sym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ts val="2000"/>
              <a:buFont typeface="Comic Sans MS" panose="030F0702030302020204" pitchFamily="66" charset="0"/>
              <a:buNone/>
            </a:pPr>
            <a:r>
              <a:rPr lang="en-US" sz="2000">
                <a:latin typeface="Comic Sans MS" panose="030F0702030302020204" pitchFamily="66" charset="0"/>
                <a:sym typeface="Comic Sans MS" panose="030F0702030302020204" pitchFamily="66" charset="0"/>
              </a:rPr>
              <a:t>En 2018, la construction des savoirs est sans doute plus orientée vers une dimension utilitaire. </a:t>
            </a:r>
            <a:endParaRPr lang="fr-FR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6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312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2400" dirty="0"/>
              <a:t>Méthodologie</a:t>
            </a:r>
            <a:r>
              <a:rPr lang="fr-FR" sz="2400" dirty="0" smtClean="0"/>
              <a:t> de l’enquête quantitative de public 2018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endParaRPr lang="fr-FR" sz="800" dirty="0"/>
          </a:p>
          <a:p>
            <a:pPr lvl="1" eaLnBrk="1" hangingPunct="1">
              <a:defRPr/>
            </a:pPr>
            <a:r>
              <a:rPr lang="fr-FR" sz="1800" dirty="0"/>
              <a:t>Jeudi </a:t>
            </a:r>
            <a:r>
              <a:rPr lang="fr-FR" sz="1800" dirty="0" smtClean="0"/>
              <a:t>5/04, </a:t>
            </a:r>
            <a:r>
              <a:rPr lang="fr-FR" sz="1800" dirty="0"/>
              <a:t>vendredi </a:t>
            </a:r>
            <a:r>
              <a:rPr lang="fr-FR" sz="1800" dirty="0" smtClean="0"/>
              <a:t>6/04, </a:t>
            </a:r>
            <a:r>
              <a:rPr lang="fr-FR" sz="1800" dirty="0"/>
              <a:t>samedi </a:t>
            </a:r>
            <a:r>
              <a:rPr lang="fr-FR" sz="1800" dirty="0" smtClean="0"/>
              <a:t>7/04, </a:t>
            </a:r>
            <a:r>
              <a:rPr lang="fr-FR" sz="1800" dirty="0"/>
              <a:t>mercredi </a:t>
            </a:r>
            <a:r>
              <a:rPr lang="fr-FR" sz="1800" dirty="0" smtClean="0"/>
              <a:t>11/04, </a:t>
            </a:r>
            <a:r>
              <a:rPr lang="fr-FR" sz="1800" dirty="0"/>
              <a:t>dimanche </a:t>
            </a:r>
            <a:r>
              <a:rPr lang="fr-FR" sz="1800" dirty="0" smtClean="0"/>
              <a:t>15/04 </a:t>
            </a:r>
            <a:r>
              <a:rPr lang="fr-FR" sz="1800" dirty="0"/>
              <a:t>et lundi </a:t>
            </a:r>
            <a:r>
              <a:rPr lang="fr-FR" sz="1800" dirty="0" smtClean="0"/>
              <a:t>16/04</a:t>
            </a:r>
            <a:endParaRPr lang="fr-FR" sz="1800" dirty="0"/>
          </a:p>
          <a:p>
            <a:pPr marL="457200" lvl="1" indent="0">
              <a:buNone/>
              <a:defRPr/>
            </a:pPr>
            <a:r>
              <a:rPr lang="fr-FR" sz="1800" dirty="0"/>
              <a:t>	(24 368 entrées </a:t>
            </a:r>
            <a:r>
              <a:rPr lang="fr-FR" sz="1800" dirty="0" smtClean="0"/>
              <a:t>totalisées)</a:t>
            </a:r>
          </a:p>
          <a:p>
            <a:pPr marL="457200" lvl="1" indent="0">
              <a:buNone/>
              <a:defRPr/>
            </a:pPr>
            <a:endParaRPr lang="fr-FR" sz="1800" dirty="0"/>
          </a:p>
          <a:p>
            <a:pPr lvl="1" eaLnBrk="1" hangingPunct="1">
              <a:defRPr/>
            </a:pPr>
            <a:r>
              <a:rPr lang="fr-FR" sz="1800" dirty="0"/>
              <a:t>3611 personnes </a:t>
            </a:r>
            <a:r>
              <a:rPr lang="fr-FR" sz="1800" dirty="0" smtClean="0"/>
              <a:t>sollicitées </a:t>
            </a:r>
            <a:r>
              <a:rPr lang="fr-FR" sz="1800" dirty="0" smtClean="0">
                <a:sym typeface="Wingdings" panose="05000000000000000000" pitchFamily="2" charset="2"/>
              </a:rPr>
              <a:t></a:t>
            </a:r>
            <a:r>
              <a:rPr lang="fr-FR" sz="1800" dirty="0" smtClean="0"/>
              <a:t> </a:t>
            </a:r>
            <a:r>
              <a:rPr lang="fr-FR" sz="1800" dirty="0"/>
              <a:t>1790 questionnaires </a:t>
            </a:r>
            <a:r>
              <a:rPr lang="fr-FR" sz="1800" dirty="0" smtClean="0"/>
              <a:t>utiles produits</a:t>
            </a:r>
          </a:p>
          <a:p>
            <a:pPr lvl="1" eaLnBrk="1" hangingPunct="1">
              <a:defRPr/>
            </a:pPr>
            <a:endParaRPr lang="fr-FR" sz="1800" dirty="0"/>
          </a:p>
          <a:p>
            <a:pPr lvl="1" eaLnBrk="1" hangingPunct="1">
              <a:defRPr/>
            </a:pPr>
            <a:r>
              <a:rPr lang="fr-FR" sz="1800" dirty="0" smtClean="0"/>
              <a:t>Redressement statistique : </a:t>
            </a:r>
            <a:r>
              <a:rPr lang="fr-FR" sz="1800" dirty="0"/>
              <a:t>refus de </a:t>
            </a:r>
            <a:r>
              <a:rPr lang="fr-FR" sz="1800" dirty="0" smtClean="0"/>
              <a:t>réponse </a:t>
            </a:r>
            <a:r>
              <a:rPr lang="fr-FR" sz="1800" dirty="0"/>
              <a:t>qualifiés + niveau des entrées et </a:t>
            </a:r>
            <a:r>
              <a:rPr lang="fr-FR" sz="1800" dirty="0" smtClean="0"/>
              <a:t>sorties</a:t>
            </a:r>
          </a:p>
          <a:p>
            <a:pPr lvl="1" eaLnBrk="1" hangingPunct="1">
              <a:defRPr/>
            </a:pPr>
            <a:endParaRPr lang="fr-FR" sz="1800" dirty="0"/>
          </a:p>
          <a:p>
            <a:pPr lvl="1" eaLnBrk="1" hangingPunct="1">
              <a:defRPr/>
            </a:pPr>
            <a:r>
              <a:rPr lang="fr-FR" sz="1800" dirty="0"/>
              <a:t>Intervalles de confiance pour un échantillon de </a:t>
            </a:r>
            <a:r>
              <a:rPr lang="fr-FR" sz="1800" dirty="0" smtClean="0"/>
              <a:t>1790 personnes </a:t>
            </a:r>
            <a:r>
              <a:rPr lang="fr-FR" sz="1800" dirty="0"/>
              <a:t>: </a:t>
            </a:r>
            <a:r>
              <a:rPr lang="fr-FR" sz="1800" dirty="0" smtClean="0"/>
              <a:t>entre 0,6 et 2,6</a:t>
            </a:r>
          </a:p>
          <a:p>
            <a:pPr lvl="1" eaLnBrk="1" hangingPunct="1">
              <a:defRPr/>
            </a:pPr>
            <a:endParaRPr lang="fr-FR" sz="1800" dirty="0"/>
          </a:p>
          <a:p>
            <a:pPr lvl="1" eaLnBrk="1" hangingPunct="1">
              <a:defRPr/>
            </a:pPr>
            <a:r>
              <a:rPr lang="fr-FR" sz="1800" dirty="0" smtClean="0"/>
              <a:t>Impacts mouvements sociaux :</a:t>
            </a:r>
          </a:p>
          <a:p>
            <a:pPr lvl="1" eaLnBrk="1" hangingPunct="1">
              <a:defRPr/>
            </a:pPr>
            <a:endParaRPr lang="fr-FR" sz="500" dirty="0" smtClean="0"/>
          </a:p>
          <a:p>
            <a:pPr lvl="2">
              <a:defRPr/>
            </a:pPr>
            <a:r>
              <a:rPr lang="fr-FR" sz="1400" dirty="0" smtClean="0"/>
              <a:t>83</a:t>
            </a:r>
            <a:r>
              <a:rPr lang="fr-FR" sz="1400" dirty="0"/>
              <a:t>% aucun </a:t>
            </a:r>
            <a:r>
              <a:rPr lang="fr-FR" sz="1400" dirty="0" smtClean="0"/>
              <a:t>(près de 1500 </a:t>
            </a:r>
            <a:r>
              <a:rPr lang="fr-FR" sz="1400" dirty="0"/>
              <a:t>p</a:t>
            </a:r>
            <a:r>
              <a:rPr lang="fr-FR" sz="1400" dirty="0" smtClean="0"/>
              <a:t>.)</a:t>
            </a:r>
          </a:p>
          <a:p>
            <a:pPr lvl="2">
              <a:defRPr/>
            </a:pPr>
            <a:r>
              <a:rPr lang="fr-FR" sz="1400" dirty="0" smtClean="0"/>
              <a:t>10</a:t>
            </a:r>
            <a:r>
              <a:rPr lang="fr-FR" sz="1400" dirty="0"/>
              <a:t>% viennent moins </a:t>
            </a:r>
            <a:r>
              <a:rPr lang="fr-FR" sz="1400" dirty="0" smtClean="0"/>
              <a:t>souvent</a:t>
            </a:r>
          </a:p>
          <a:p>
            <a:pPr lvl="2">
              <a:defRPr/>
            </a:pPr>
            <a:r>
              <a:rPr lang="fr-FR" sz="1400" dirty="0" smtClean="0"/>
              <a:t>5</a:t>
            </a:r>
            <a:r>
              <a:rPr lang="fr-FR" sz="1400" dirty="0"/>
              <a:t>% viennent plus </a:t>
            </a:r>
            <a:r>
              <a:rPr lang="fr-FR" sz="1400" dirty="0" smtClean="0"/>
              <a:t>souvent</a:t>
            </a:r>
          </a:p>
          <a:p>
            <a:pPr lvl="2">
              <a:defRPr/>
            </a:pPr>
            <a:r>
              <a:rPr lang="fr-FR" sz="1400" dirty="0" smtClean="0"/>
              <a:t>4</a:t>
            </a:r>
            <a:r>
              <a:rPr lang="fr-FR" sz="1400" dirty="0"/>
              <a:t>% restent moins </a:t>
            </a:r>
            <a:r>
              <a:rPr lang="fr-FR" sz="1400" dirty="0" smtClean="0"/>
              <a:t>longtemps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35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14300"/>
            <a:ext cx="105156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2000" dirty="0"/>
              <a:t>Structure des publics en </a:t>
            </a:r>
            <a:r>
              <a:rPr lang="fr-FR" altLang="fr-FR" sz="2000" dirty="0" smtClean="0"/>
              <a:t>2018</a:t>
            </a:r>
            <a:r>
              <a:rPr lang="fr-FR" altLang="fr-FR" sz="2400" dirty="0"/>
              <a:t/>
            </a:r>
            <a:br>
              <a:rPr lang="fr-FR" altLang="fr-FR" sz="2400" dirty="0"/>
            </a:br>
            <a:r>
              <a:rPr lang="fr-FR" altLang="fr-FR" sz="1800" dirty="0"/>
              <a:t>Activité principale déclarée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47714" y="5110166"/>
            <a:ext cx="122396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Etudiant.e.s </a:t>
            </a:r>
            <a:endParaRPr lang="fr-FR" altLang="fr-F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5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1978 </a:t>
            </a:r>
            <a:r>
              <a:rPr lang="fr-FR" altLang="fr-FR" sz="1200" dirty="0"/>
              <a:t>: 48%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1995 : 75%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2003 </a:t>
            </a:r>
            <a:r>
              <a:rPr lang="fr-FR" altLang="fr-FR" sz="1200" dirty="0"/>
              <a:t>:</a:t>
            </a:r>
            <a:r>
              <a:rPr lang="fr-FR" altLang="fr-FR" sz="1200" dirty="0" smtClean="0"/>
              <a:t> </a:t>
            </a:r>
            <a:r>
              <a:rPr lang="fr-FR" altLang="fr-FR" sz="1200" dirty="0"/>
              <a:t>71</a:t>
            </a:r>
            <a:r>
              <a:rPr lang="fr-FR" altLang="fr-FR" sz="1200" dirty="0" smtClean="0"/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 smtClean="0"/>
              <a:t>2015 : 63%</a:t>
            </a:r>
            <a:endParaRPr lang="fr-FR" altLang="fr-F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939213" y="6061078"/>
            <a:ext cx="28632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1" dirty="0"/>
              <a:t>5</a:t>
            </a:r>
            <a:r>
              <a:rPr lang="fr-FR" altLang="fr-FR" sz="1100" b="1" dirty="0" smtClean="0"/>
              <a:t>%</a:t>
            </a:r>
            <a:r>
              <a:rPr lang="fr-FR" altLang="fr-FR" sz="1100" dirty="0" smtClean="0"/>
              <a:t> </a:t>
            </a:r>
            <a:r>
              <a:rPr lang="fr-FR" altLang="fr-FR" sz="1100" dirty="0"/>
              <a:t>de personnes en recherche d’emploi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dirty="0"/>
              <a:t>…soit </a:t>
            </a:r>
            <a:r>
              <a:rPr lang="fr-FR" altLang="fr-FR" sz="1100" dirty="0" smtClean="0"/>
              <a:t>plus </a:t>
            </a:r>
            <a:r>
              <a:rPr lang="fr-FR" altLang="fr-FR" sz="1100" dirty="0"/>
              <a:t>de </a:t>
            </a:r>
            <a:r>
              <a:rPr lang="fr-FR" altLang="fr-FR" sz="1100" dirty="0" smtClean="0"/>
              <a:t>200 </a:t>
            </a:r>
            <a:r>
              <a:rPr lang="fr-FR" altLang="fr-FR" sz="1100" dirty="0"/>
              <a:t>personnes </a:t>
            </a:r>
            <a:r>
              <a:rPr lang="fr-FR" altLang="fr-FR" sz="1100" dirty="0" smtClean="0"/>
              <a:t>chaque jour  </a:t>
            </a:r>
            <a:endParaRPr lang="fr-FR" altLang="fr-FR" sz="11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2823"/>
              </p:ext>
            </p:extLst>
          </p:nvPr>
        </p:nvGraphicFramePr>
        <p:xfrm>
          <a:off x="2076451" y="990600"/>
          <a:ext cx="8334374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350" y="1746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Focus </a:t>
            </a:r>
            <a:r>
              <a:rPr lang="fr-FR" sz="2400" dirty="0"/>
              <a:t>sur les </a:t>
            </a:r>
            <a:r>
              <a:rPr lang="fr-FR" sz="2400" dirty="0" smtClean="0"/>
              <a:t>étudiants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244600"/>
            <a:ext cx="5181600" cy="541337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fr-FR" sz="1900" dirty="0">
                <a:ea typeface="Times New Roman" panose="02020603050405020304" pitchFamily="18" charset="0"/>
              </a:rPr>
              <a:t>Etudiants : 58% le jeudi </a:t>
            </a:r>
            <a:r>
              <a:rPr lang="fr-FR" sz="1900" dirty="0"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900" dirty="0">
                <a:ea typeface="Times New Roman" panose="02020603050405020304" pitchFamily="18" charset="0"/>
              </a:rPr>
              <a:t>74% le samedi</a:t>
            </a:r>
          </a:p>
          <a:p>
            <a:pPr>
              <a:spcAft>
                <a:spcPts val="0"/>
              </a:spcAft>
            </a:pPr>
            <a:endParaRPr lang="fr-FR" sz="19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900" dirty="0">
                <a:ea typeface="Times New Roman" panose="02020603050405020304" pitchFamily="18" charset="0"/>
              </a:rPr>
              <a:t>12% des publics étudiants et collégiens entrent à partir de 18h </a:t>
            </a:r>
            <a:r>
              <a:rPr lang="fr-FR" sz="1900" dirty="0"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900" dirty="0">
                <a:ea typeface="Times New Roman" panose="02020603050405020304" pitchFamily="18" charset="0"/>
              </a:rPr>
              <a:t>21% des publics actifs et autres</a:t>
            </a:r>
          </a:p>
          <a:p>
            <a:pPr>
              <a:spcAft>
                <a:spcPts val="0"/>
              </a:spcAft>
            </a:pPr>
            <a:endParaRPr lang="fr-FR" sz="19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900" dirty="0">
                <a:ea typeface="Times New Roman" panose="02020603050405020304" pitchFamily="18" charset="0"/>
              </a:rPr>
              <a:t>1 étudiant sur 2 déclare être au niveau bac + 1, bac +2 (49% contre 42% jusqu’en 2009</a:t>
            </a:r>
            <a:r>
              <a:rPr lang="fr-FR" sz="1900" dirty="0" smtClean="0"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fr-FR" sz="19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900" dirty="0" smtClean="0">
                <a:ea typeface="Times New Roman" panose="02020603050405020304" pitchFamily="18" charset="0"/>
              </a:rPr>
              <a:t>Age moyen des étudiants : 23 ans (moyenne générale : 28 ans)</a:t>
            </a:r>
            <a:endParaRPr lang="fr-FR" sz="1900" dirty="0">
              <a:ea typeface="Times New Roman" panose="02020603050405020304" pitchFamily="18" charset="0"/>
            </a:endParaRPr>
          </a:p>
          <a:p>
            <a:endParaRPr lang="fr-FR" dirty="0" smtClean="0"/>
          </a:p>
          <a:p>
            <a:r>
              <a:rPr lang="fr-FR" sz="1900" dirty="0">
                <a:ea typeface="Times New Roman" panose="02020603050405020304" pitchFamily="18" charset="0"/>
              </a:rPr>
              <a:t>54% </a:t>
            </a:r>
            <a:r>
              <a:rPr lang="fr-FR" sz="1900" dirty="0" smtClean="0">
                <a:ea typeface="Times New Roman" panose="02020603050405020304" pitchFamily="18" charset="0"/>
              </a:rPr>
              <a:t>d’étudiantes pour 46% d’étudiants (62/38 en 2003)</a:t>
            </a:r>
          </a:p>
          <a:p>
            <a:endParaRPr lang="fr-FR" sz="1900" dirty="0">
              <a:ea typeface="Times New Roman" panose="02020603050405020304" pitchFamily="18" charset="0"/>
            </a:endParaRPr>
          </a:p>
          <a:p>
            <a:r>
              <a:rPr lang="fr-FR" sz="1900" dirty="0" smtClean="0">
                <a:ea typeface="Times New Roman" panose="02020603050405020304" pitchFamily="18" charset="0"/>
              </a:rPr>
              <a:t>47% viennent de banlieue, 48% de Paris, 14% viennent de Seine-Saint-Denis (16% niveau bac+1, +2)</a:t>
            </a:r>
          </a:p>
          <a:p>
            <a:endParaRPr lang="fr-FR" sz="1900" dirty="0">
              <a:ea typeface="Times New Roman" panose="02020603050405020304" pitchFamily="18" charset="0"/>
            </a:endParaRPr>
          </a:p>
          <a:p>
            <a:r>
              <a:rPr lang="fr-FR" sz="1900" dirty="0" smtClean="0">
                <a:ea typeface="Times New Roman" panose="02020603050405020304" pitchFamily="18" charset="0"/>
              </a:rPr>
              <a:t>24% nationalité étrangère, 12% double </a:t>
            </a:r>
            <a:r>
              <a:rPr lang="fr-FR" sz="1900" dirty="0" err="1" smtClean="0">
                <a:ea typeface="Times New Roman" panose="02020603050405020304" pitchFamily="18" charset="0"/>
              </a:rPr>
              <a:t>nat</a:t>
            </a:r>
            <a:r>
              <a:rPr lang="fr-FR" sz="1900" dirty="0" smtClean="0">
                <a:ea typeface="Times New Roman" panose="02020603050405020304" pitchFamily="18" charset="0"/>
              </a:rPr>
              <a:t>., 64% </a:t>
            </a:r>
            <a:r>
              <a:rPr lang="fr-FR" sz="1900" dirty="0" err="1" smtClean="0">
                <a:ea typeface="Times New Roman" panose="02020603050405020304" pitchFamily="18" charset="0"/>
              </a:rPr>
              <a:t>nat</a:t>
            </a:r>
            <a:r>
              <a:rPr lang="fr-FR" sz="1900" dirty="0" smtClean="0">
                <a:ea typeface="Times New Roman" panose="02020603050405020304" pitchFamily="18" charset="0"/>
              </a:rPr>
              <a:t>. </a:t>
            </a:r>
            <a:r>
              <a:rPr lang="fr-FR" sz="1900" dirty="0" smtClean="0">
                <a:ea typeface="Times New Roman" panose="02020603050405020304" pitchFamily="18" charset="0"/>
              </a:rPr>
              <a:t>française</a:t>
            </a:r>
            <a:endParaRPr lang="fr-FR" sz="1900" dirty="0" smtClean="0">
              <a:ea typeface="Times New Roman" panose="02020603050405020304" pitchFamily="18" charset="0"/>
            </a:endParaRPr>
          </a:p>
          <a:p>
            <a:endParaRPr lang="fr-FR" sz="1900" dirty="0">
              <a:ea typeface="Times New Roman" panose="02020603050405020304" pitchFamily="18" charset="0"/>
            </a:endParaRPr>
          </a:p>
          <a:p>
            <a:r>
              <a:rPr lang="fr-FR" sz="1900" dirty="0" smtClean="0">
                <a:ea typeface="Times New Roman" panose="02020603050405020304" pitchFamily="18" charset="0"/>
              </a:rPr>
              <a:t>55% ne parlent que le Français au foyer (40% de ceux qui résident dans le 93)</a:t>
            </a:r>
            <a:endParaRPr lang="fr-FR" sz="1900" dirty="0">
              <a:ea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6283638"/>
              </p:ext>
            </p:extLst>
          </p:nvPr>
        </p:nvGraphicFramePr>
        <p:xfrm>
          <a:off x="6029325" y="1241425"/>
          <a:ext cx="5581652" cy="553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152525"/>
                <a:gridCol w="1143000"/>
                <a:gridCol w="1000127"/>
              </a:tblGrid>
              <a:tr h="532896">
                <a:tc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r>
                        <a:rPr lang="fr-FR" sz="1400" dirty="0" smtClean="0"/>
                        <a:t>Filières disciplinaires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err="1" smtClean="0"/>
                        <a:t>Dif</a:t>
                      </a:r>
                      <a:r>
                        <a:rPr lang="fr-FR" sz="1200" dirty="0" smtClean="0"/>
                        <a:t>.</a:t>
                      </a:r>
                      <a:endParaRPr lang="fr-FR" sz="1200" dirty="0"/>
                    </a:p>
                  </a:txBody>
                  <a:tcPr/>
                </a:tc>
              </a:tr>
              <a:tr h="432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architecture,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spectacles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 pts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Droit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administration,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pts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13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Economie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finances, gestion, écoles de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commerce, etc.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pts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Lettres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langues,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philosophie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fr-F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pts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13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Maths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Sciences et techniques, écoles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d'ingénieur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pts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Médecine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pharmacie, santé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pts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13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 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spécialité particulière (secondaire général)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13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Sciences 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humaines et sociales, histoire-géo, sciences 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po,</a:t>
                      </a:r>
                      <a:r>
                        <a:rPr lang="fr-FR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etc.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lang="fr-F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pts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238"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fr-FR" sz="12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fr-FR" sz="1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0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1317" y="339209"/>
            <a:ext cx="25013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+mj-lt"/>
              </a:rPr>
              <a:t>Modalités de visite</a:t>
            </a:r>
          </a:p>
          <a:p>
            <a:pPr algn="ctr"/>
            <a:r>
              <a:rPr lang="fr-FR" dirty="0" smtClean="0">
                <a:latin typeface="+mj-lt"/>
              </a:rPr>
              <a:t>Ensemble des publics</a:t>
            </a:r>
            <a:endParaRPr lang="fr-FR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04212" y="1997075"/>
            <a:ext cx="10515600" cy="384175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24% de </a:t>
            </a:r>
            <a:r>
              <a:rPr lang="fr-FR" sz="2000" dirty="0" err="1" smtClean="0">
                <a:latin typeface="+mj-lt"/>
              </a:rPr>
              <a:t>monofréquenteurs</a:t>
            </a:r>
            <a:r>
              <a:rPr lang="fr-FR" sz="2000" dirty="0" smtClean="0">
                <a:latin typeface="+mj-lt"/>
              </a:rPr>
              <a:t> (17% parmi les étudiants)</a:t>
            </a:r>
          </a:p>
          <a:p>
            <a:pPr lvl="1"/>
            <a:endParaRPr lang="fr-FR" sz="800" dirty="0" smtClean="0">
              <a:latin typeface="+mj-lt"/>
            </a:endParaRPr>
          </a:p>
          <a:p>
            <a:pPr lvl="1"/>
            <a:r>
              <a:rPr lang="fr-FR" sz="1600" dirty="0" err="1" smtClean="0">
                <a:latin typeface="+mj-lt"/>
              </a:rPr>
              <a:t>Multifréquenteurs</a:t>
            </a:r>
            <a:r>
              <a:rPr lang="fr-FR" sz="1600" dirty="0" smtClean="0">
                <a:latin typeface="+mj-lt"/>
              </a:rPr>
              <a:t> : 36% BM ; 51% BU ; 15% BSG ; 20% </a:t>
            </a:r>
            <a:r>
              <a:rPr lang="fr-FR" sz="1600" dirty="0" err="1" smtClean="0">
                <a:latin typeface="+mj-lt"/>
              </a:rPr>
              <a:t>HdJ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BnF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; 10% </a:t>
            </a:r>
            <a:r>
              <a:rPr lang="fr-FR" sz="1600" dirty="0" err="1" smtClean="0">
                <a:latin typeface="+mj-lt"/>
              </a:rPr>
              <a:t>RdJ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; 10% Autre bibliothèque</a:t>
            </a:r>
          </a:p>
          <a:p>
            <a:pPr lvl="1"/>
            <a:endParaRPr lang="fr-FR" sz="2000" dirty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8% de primo-visiteurs</a:t>
            </a:r>
          </a:p>
          <a:p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53% viennent au moins 1 fois par semaine 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Durée moyenne de visite : 4h !</a:t>
            </a:r>
          </a:p>
          <a:p>
            <a:pPr lvl="1"/>
            <a:r>
              <a:rPr lang="fr-FR" sz="1600" smtClean="0">
                <a:latin typeface="+mj-lt"/>
              </a:rPr>
              <a:t>3h30 le jeudi </a:t>
            </a:r>
            <a:r>
              <a:rPr lang="fr-FR" sz="160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fr-FR" sz="1600" smtClean="0">
                <a:latin typeface="+mj-lt"/>
              </a:rPr>
              <a:t> </a:t>
            </a:r>
            <a:r>
              <a:rPr lang="fr-FR" sz="1600" dirty="0" smtClean="0">
                <a:latin typeface="+mj-lt"/>
              </a:rPr>
              <a:t>4h47 </a:t>
            </a:r>
            <a:r>
              <a:rPr lang="fr-FR" sz="1600" smtClean="0">
                <a:latin typeface="+mj-lt"/>
              </a:rPr>
              <a:t>le dimanche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2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1095"/>
            <a:ext cx="10515600" cy="769124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/>
              <a:t>Focus group réalisé en 2010 avec des </a:t>
            </a:r>
            <a:r>
              <a:rPr lang="fr-FR" sz="2000" dirty="0" err="1" smtClean="0"/>
              <a:t>lycéen.ne.s</a:t>
            </a:r>
            <a:r>
              <a:rPr lang="fr-FR" sz="2000" dirty="0" smtClean="0"/>
              <a:t> du 93 venus réviser le bac</a:t>
            </a:r>
            <a:br>
              <a:rPr lang="fr-FR" sz="2000" dirty="0" smtClean="0"/>
            </a:br>
            <a:r>
              <a:rPr lang="fr-FR" sz="1800" i="1" dirty="0" smtClean="0"/>
              <a:t>Collage : « C’est quoi la Bpi pour vous ? »</a:t>
            </a:r>
            <a:endParaRPr lang="fr-FR" sz="18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11" y="880219"/>
            <a:ext cx="8597069" cy="5836776"/>
          </a:xfrm>
        </p:spPr>
      </p:pic>
    </p:spTree>
    <p:extLst>
      <p:ext uri="{BB962C8B-B14F-4D97-AF65-F5344CB8AC3E}">
        <p14:creationId xmlns:p14="http://schemas.microsoft.com/office/powerpoint/2010/main" val="30354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757119" y="3647372"/>
            <a:ext cx="7106574" cy="182385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rmAutofit fontScale="90000"/>
          </a:bodyPr>
          <a:lstStyle/>
          <a:p>
            <a:pPr lvl="0">
              <a:buClr>
                <a:schemeClr val="accent1"/>
              </a:buClr>
              <a:buSzPct val="25000"/>
            </a:pP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Enquête barométrique sur </a:t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les publics et usages de la </a:t>
            </a:r>
            <a:r>
              <a:rPr lang="fr-FR" sz="32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Bpi</a:t>
            </a: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(Avril 2018)</a:t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 Focus sur les activités déclarées -</a:t>
            </a:r>
            <a:r>
              <a:rPr lang="fr-FR" sz="3200" b="1" dirty="0">
                <a:solidFill>
                  <a:srgbClr val="376092"/>
                </a:solidFill>
              </a:rPr>
              <a:t/>
            </a:r>
            <a:br>
              <a:rPr lang="fr-FR" sz="3200" b="1" dirty="0">
                <a:solidFill>
                  <a:srgbClr val="376092"/>
                </a:solidFill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fr-FR"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accent1"/>
              </a:buClr>
            </a:pP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8454" y="705314"/>
            <a:ext cx="1792147" cy="5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3132535" y="153988"/>
            <a:ext cx="1381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247340"/>
            <a:ext cx="2083563" cy="13865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562" y="4247339"/>
            <a:ext cx="3122706" cy="1447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4247339"/>
            <a:ext cx="1447800" cy="1447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100" y="4222828"/>
            <a:ext cx="1866900" cy="14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38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7200" cy="5000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fr-FR" sz="2800" b="1" dirty="0">
                <a:solidFill>
                  <a:srgbClr val="376092"/>
                </a:solidFill>
              </a:rPr>
              <a:t>Des activités studieuses… et c’est tout ? 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981200" y="1920875"/>
          <a:ext cx="4040188" cy="20249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63900"/>
                <a:gridCol w="776288"/>
              </a:tblGrid>
              <a:tr h="296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Travaillé, étudié, fait vos devoirs</a:t>
                      </a:r>
                      <a:endParaRPr lang="fr-FR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effectLst/>
                        </a:rPr>
                        <a:t>80%</a:t>
                      </a:r>
                      <a:endParaRPr lang="fr-FR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6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376092"/>
                          </a:solidFill>
                          <a:effectLst/>
                        </a:rPr>
                        <a:t>Écrit</a:t>
                      </a:r>
                      <a:endParaRPr lang="fr-FR" sz="1800" dirty="0">
                        <a:solidFill>
                          <a:srgbClr val="3760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>
                          <a:effectLst/>
                        </a:rPr>
                        <a:t>59%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6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Consulté Internet</a:t>
                      </a:r>
                      <a:endParaRPr lang="fr-F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50%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9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rgbClr val="376092"/>
                          </a:solidFill>
                          <a:effectLst/>
                        </a:rPr>
                        <a:t>Lu / consulté </a:t>
                      </a:r>
                      <a:r>
                        <a:rPr lang="fr-FR" sz="1600" dirty="0" smtClean="0">
                          <a:solidFill>
                            <a:srgbClr val="376092"/>
                          </a:solidFill>
                          <a:effectLst/>
                        </a:rPr>
                        <a:t>un </a:t>
                      </a:r>
                      <a:r>
                        <a:rPr lang="fr-FR" sz="1600" dirty="0">
                          <a:solidFill>
                            <a:srgbClr val="376092"/>
                          </a:solidFill>
                          <a:effectLst/>
                        </a:rPr>
                        <a:t>document </a:t>
                      </a:r>
                      <a:r>
                        <a:rPr lang="fr-FR" sz="1600" dirty="0" smtClean="0">
                          <a:solidFill>
                            <a:srgbClr val="376092"/>
                          </a:solidFill>
                          <a:effectLst/>
                        </a:rPr>
                        <a:t>imprimé ou plus*</a:t>
                      </a:r>
                      <a:endParaRPr lang="fr-FR" sz="1600" dirty="0">
                        <a:solidFill>
                          <a:srgbClr val="37609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43%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6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Écouté de la musique</a:t>
                      </a:r>
                      <a:endParaRPr lang="fr-FR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21%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6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Fait autre chose / Aucun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</a:rPr>
                        <a:t>5%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9026" y="1075532"/>
            <a:ext cx="4041775" cy="639762"/>
          </a:xfrm>
        </p:spPr>
        <p:txBody>
          <a:bodyPr/>
          <a:lstStyle/>
          <a:p>
            <a:r>
              <a:rPr lang="fr-FR" sz="1800" dirty="0">
                <a:solidFill>
                  <a:srgbClr val="376092"/>
                </a:solidFill>
              </a:rPr>
              <a:t>Observations</a:t>
            </a:r>
            <a:endParaRPr lang="fr-FR" sz="1800" dirty="0">
              <a:solidFill>
                <a:srgbClr val="376092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9026" y="1819275"/>
            <a:ext cx="4041775" cy="3256388"/>
          </a:xfrm>
        </p:spPr>
        <p:txBody>
          <a:bodyPr>
            <a:normAutofit/>
          </a:bodyPr>
          <a:lstStyle/>
          <a:p>
            <a:r>
              <a:rPr lang="fr-FR" sz="1800" dirty="0"/>
              <a:t>Des « grappes d’activités » qui combinent activités studieuses et activités d’accompagnement</a:t>
            </a:r>
          </a:p>
          <a:p>
            <a:r>
              <a:rPr lang="fr-FR" sz="1800" dirty="0"/>
              <a:t>Des combinaisons distinctives selon les individus </a:t>
            </a:r>
          </a:p>
          <a:p>
            <a:r>
              <a:rPr lang="fr-FR" sz="1800" dirty="0"/>
              <a:t>Un point d’attention : la consultation d’internet</a:t>
            </a:r>
          </a:p>
          <a:p>
            <a:r>
              <a:rPr lang="fr-FR" sz="1800" dirty="0"/>
              <a:t>Des activités conformes au projet de visite sans s’y réduire</a:t>
            </a:r>
          </a:p>
          <a:p>
            <a:endParaRPr lang="fr-FR" sz="1800" dirty="0"/>
          </a:p>
        </p:txBody>
      </p:sp>
      <p:sp>
        <p:nvSpPr>
          <p:cNvPr id="9" name="Rectangle 8"/>
          <p:cNvSpPr/>
          <p:nvPr/>
        </p:nvSpPr>
        <p:spPr>
          <a:xfrm>
            <a:off x="1981200" y="4171899"/>
            <a:ext cx="404018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i="1" dirty="0"/>
              <a:t>5 626 activités déclarées par 1 790 </a:t>
            </a:r>
            <a:r>
              <a:rPr lang="fr-FR" sz="1400" i="1" dirty="0"/>
              <a:t>individus – 3 activités déclarées en moyenne – * livre, manuel, polycopiés, dicos, journaux, hors BD</a:t>
            </a:r>
            <a:endParaRPr lang="fr-FR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1981200" y="1340445"/>
            <a:ext cx="3896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376092"/>
                </a:solidFill>
              </a:rPr>
              <a:t>Qu’avez-vous fait aujourd’hui à la </a:t>
            </a:r>
            <a:r>
              <a:rPr lang="fr-FR" i="1" dirty="0" err="1">
                <a:solidFill>
                  <a:srgbClr val="376092"/>
                </a:solidFill>
              </a:rPr>
              <a:t>Bpi</a:t>
            </a:r>
            <a:r>
              <a:rPr lang="fr-FR" i="1" dirty="0">
                <a:solidFill>
                  <a:srgbClr val="376092"/>
                </a:solidFill>
              </a:rPr>
              <a:t> ?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26520" y="5182076"/>
            <a:ext cx="7139780" cy="584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</a:rPr>
              <a:t>Activités des individus venus « pour travailler sur leurs propres documents »</a:t>
            </a:r>
          </a:p>
          <a:p>
            <a:endParaRPr lang="fr-FR" sz="1600" b="1" dirty="0"/>
          </a:p>
        </p:txBody>
      </p:sp>
      <p:pic>
        <p:nvPicPr>
          <p:cNvPr id="14" name="Image 13" descr="Capture d’écran 2018-06-16 à 20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46" y="5495280"/>
            <a:ext cx="7381654" cy="8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1108</Words>
  <Application>Microsoft Office PowerPoint</Application>
  <PresentationFormat>Grand écran</PresentationFormat>
  <Paragraphs>362</Paragraphs>
  <Slides>25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Times New Roman</vt:lpstr>
      <vt:lpstr>Wingdings</vt:lpstr>
      <vt:lpstr>Thème Office</vt:lpstr>
      <vt:lpstr>Modèle par défaut</vt:lpstr>
      <vt:lpstr>Les publics de la Bpi  Indicateurs de notoriété Enquêtes barométriques quantitatives et qualitatives</vt:lpstr>
      <vt:lpstr>Bpi : Notoriété et fréquentation  de février 1977 à décembre 2017, près de 113 millions d’entrées enregistrées</vt:lpstr>
      <vt:lpstr>Méthodologie de l’enquête quantitative de public 2018</vt:lpstr>
      <vt:lpstr>Structure des publics en 2018 Activité principale déclarée</vt:lpstr>
      <vt:lpstr>Focus sur les étudiants</vt:lpstr>
      <vt:lpstr>Présentation PowerPoint</vt:lpstr>
      <vt:lpstr>Focus group réalisé en 2010 avec des lycéen.ne.s du 93 venus réviser le bac Collage : « C’est quoi la Bpi pour vous ? »</vt:lpstr>
      <vt:lpstr>    Enquête barométrique sur  les publics et usages de la Bpi (Avril 2018)  - Focus sur les activités déclarées -    </vt:lpstr>
      <vt:lpstr>Des activités studieuses… et c’est tout ? </vt:lpstr>
      <vt:lpstr>Des activités studieuses… et c’est tout ? </vt:lpstr>
      <vt:lpstr>Des activités studieuses… et c’est tout ? </vt:lpstr>
      <vt:lpstr>Activités studieuses et bibliothèque publique</vt:lpstr>
      <vt:lpstr>Présentation PowerPoint</vt:lpstr>
      <vt:lpstr>Présentation PowerPoint</vt:lpstr>
      <vt:lpstr>Présentation PowerPoint</vt:lpstr>
      <vt:lpstr>Présentation PowerPoint</vt:lpstr>
      <vt:lpstr>Permanence – forte stabilité des représentations De 1997 à 2018 - un lieu indispensable</vt:lpstr>
      <vt:lpstr>Permanence – forte stabilité des représentations De 1997 à 2018 – liberté et ouverture</vt:lpstr>
      <vt:lpstr>Présentation PowerPoint</vt:lpstr>
      <vt:lpstr>Présentation PowerPoint</vt:lpstr>
      <vt:lpstr>Et nuances - la maison bureau différents espaces qui structurent le temps </vt:lpstr>
      <vt:lpstr>Une fréquentation structurée autour d’un projet de travail</vt:lpstr>
      <vt:lpstr>Stabilités et nuances : Un melting pot</vt:lpstr>
      <vt:lpstr>Stabilité - Des critiques à bas bruit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EVANS</dc:creator>
  <cp:lastModifiedBy>Muriel AMAR</cp:lastModifiedBy>
  <cp:revision>50</cp:revision>
  <dcterms:created xsi:type="dcterms:W3CDTF">2018-06-11T14:12:53Z</dcterms:created>
  <dcterms:modified xsi:type="dcterms:W3CDTF">2018-06-18T12:36:30Z</dcterms:modified>
</cp:coreProperties>
</file>